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21" r:id="rId3"/>
    <p:sldMasterId id="2147483728" r:id="rId4"/>
  </p:sldMasterIdLst>
  <p:notesMasterIdLst>
    <p:notesMasterId r:id="rId35"/>
  </p:notesMasterIdLst>
  <p:handoutMasterIdLst>
    <p:handoutMasterId r:id="rId36"/>
  </p:handoutMasterIdLst>
  <p:sldIdLst>
    <p:sldId id="261" r:id="rId5"/>
    <p:sldId id="301" r:id="rId6"/>
    <p:sldId id="645" r:id="rId7"/>
    <p:sldId id="680" r:id="rId8"/>
    <p:sldId id="264" r:id="rId9"/>
    <p:sldId id="269" r:id="rId10"/>
    <p:sldId id="306" r:id="rId11"/>
    <p:sldId id="277" r:id="rId12"/>
    <p:sldId id="278" r:id="rId13"/>
    <p:sldId id="279" r:id="rId14"/>
    <p:sldId id="280" r:id="rId15"/>
    <p:sldId id="681" r:id="rId16"/>
    <p:sldId id="682" r:id="rId17"/>
    <p:sldId id="688" r:id="rId18"/>
    <p:sldId id="282" r:id="rId19"/>
    <p:sldId id="286" r:id="rId20"/>
    <p:sldId id="679" r:id="rId21"/>
    <p:sldId id="300" r:id="rId22"/>
    <p:sldId id="692" r:id="rId23"/>
    <p:sldId id="695" r:id="rId24"/>
    <p:sldId id="311" r:id="rId25"/>
    <p:sldId id="308" r:id="rId26"/>
    <p:sldId id="304" r:id="rId27"/>
    <p:sldId id="307" r:id="rId28"/>
    <p:sldId id="288" r:id="rId29"/>
    <p:sldId id="697" r:id="rId30"/>
    <p:sldId id="696" r:id="rId31"/>
    <p:sldId id="293" r:id="rId32"/>
    <p:sldId id="302" r:id="rId33"/>
    <p:sldId id="303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54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3CF"/>
    <a:srgbClr val="00B0CA"/>
    <a:srgbClr val="F0AB00"/>
    <a:srgbClr val="3F9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A1B5D5-9B99-4C35-A422-299274C87663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5782" autoAdjust="0"/>
  </p:normalViewPr>
  <p:slideViewPr>
    <p:cSldViewPr>
      <p:cViewPr varScale="1">
        <p:scale>
          <a:sx n="122" d="100"/>
          <a:sy n="122" d="100"/>
        </p:scale>
        <p:origin x="696" y="208"/>
      </p:cViewPr>
      <p:guideLst>
        <p:guide orient="horz" pos="2160"/>
        <p:guide orient="horz" pos="3854"/>
        <p:guide orient="horz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50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C7E7-E2A2-C641-9555-B4CF70CB295F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750DC-45D4-924A-8BE3-E0781D02E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B363DC-842F-4396-929F-6228958B6480}" type="datetimeFigureOut">
              <a:rPr lang="en-CA"/>
              <a:pPr>
                <a:defRPr/>
              </a:pPr>
              <a:t>2022-09-01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C4ACD4-C834-4808-BE4C-779484AC6B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88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4A1FD-E837-6244-B0CE-DB34D2F6B3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5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436104"/>
            <a:ext cx="11015360" cy="1336713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678654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773238"/>
            <a:ext cx="11014887" cy="894658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F47FB05-1F7F-4BDC-8A9E-5854D21509DD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112224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12224" y="3429000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/>
          </p:nvPr>
        </p:nvSpPr>
        <p:spPr>
          <a:xfrm>
            <a:off x="624417" y="1138718"/>
            <a:ext cx="7199776" cy="1604483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/>
            </a:lvl1pPr>
            <a:lvl2pPr marL="648000">
              <a:lnSpc>
                <a:spcPts val="20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/>
          </p:nvPr>
        </p:nvSpPr>
        <p:spPr>
          <a:xfrm>
            <a:off x="624417" y="2975436"/>
            <a:ext cx="7199776" cy="2973844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defRPr sz="2200"/>
            </a:lvl1pPr>
            <a:lvl2pPr marL="648000">
              <a:lnSpc>
                <a:spcPts val="20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and image layou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7D2F13-1A41-4618-8B0C-6F6F7B053FEE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52756" y="1139780"/>
            <a:ext cx="7199776" cy="1591719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648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1520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152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70694"/>
            <a:ext cx="3432000" cy="2306284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4367808" y="2981389"/>
            <a:ext cx="7199776" cy="294527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9000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520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152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5951" y="3712758"/>
            <a:ext cx="3432000" cy="2202620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8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2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339789B-C3FD-4C90-9AF7-9AC94A9B7A94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96225"/>
            <a:ext cx="3566185" cy="4922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/>
            </a:lvl1pPr>
            <a:lvl2pPr>
              <a:lnSpc>
                <a:spcPts val="2200"/>
              </a:lnSpc>
              <a:defRPr sz="1800"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368800" y="1196975"/>
            <a:ext cx="7198784" cy="4921250"/>
          </a:xfrm>
        </p:spPr>
        <p:txBody>
          <a:bodyPr rtlCol="0"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6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7AF16D-D123-48F4-A6D4-E5CB2CE45381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9600" y="1125539"/>
            <a:ext cx="10957984" cy="49926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5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213AFCD-2FBE-4A5E-84BC-D9F7C3941B7B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4418" y="1117202"/>
            <a:ext cx="5471583" cy="23117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200"/>
            </a:lvl1pPr>
            <a:lvl2pPr marL="648000">
              <a:lnSpc>
                <a:spcPts val="22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200"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383867" y="1125538"/>
            <a:ext cx="5183717" cy="2159446"/>
          </a:xfrm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CF467C-B329-4B33-99AF-AD530727A2A8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4418" y="1117202"/>
            <a:ext cx="5471583" cy="23117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200"/>
            </a:lvl1pPr>
            <a:lvl2pPr marL="648000">
              <a:lnSpc>
                <a:spcPts val="22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200"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able Placeholder 4"/>
          <p:cNvSpPr>
            <a:spLocks noGrp="1"/>
          </p:cNvSpPr>
          <p:nvPr>
            <p:ph type="tbl" sz="quarter" idx="15"/>
          </p:nvPr>
        </p:nvSpPr>
        <p:spPr>
          <a:xfrm>
            <a:off x="6383867" y="1125538"/>
            <a:ext cx="5183717" cy="2159446"/>
          </a:xfrm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table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5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5DC3B5C-5CEB-4628-9812-6BB674BF0B13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96225"/>
            <a:ext cx="10957983" cy="79291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800"/>
            </a:lvl1pPr>
            <a:lvl2pPr>
              <a:lnSpc>
                <a:spcPts val="2200"/>
              </a:lnSpc>
              <a:defRPr sz="1600"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9600" y="2060849"/>
            <a:ext cx="10957984" cy="405737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6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Beckman Laser Institute, </a:t>
            </a:r>
          </a:p>
          <a:p>
            <a:pPr>
              <a:defRPr/>
            </a:pPr>
            <a:r>
              <a:rPr lang="en-US"/>
              <a:t>University of California, Irvine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7956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9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3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956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8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1524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744177" y="6248400"/>
            <a:ext cx="38608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Beckman Laser Institute, </a:t>
            </a:r>
          </a:p>
          <a:p>
            <a:pPr>
              <a:defRPr/>
            </a:pPr>
            <a:r>
              <a:rPr lang="en-US"/>
              <a:t>University of California, Irvine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956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51069"/>
            <a:ext cx="10957983" cy="494969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48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2427FB-1010-4986-9B38-2BBB7C0545A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4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ol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2427FB-1010-4986-9B38-2BBB7C0545A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3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683FF1-E3BF-450E-8856-115E4C542A53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45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131ED2-A7E0-4888-A2D6-D16976A73153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4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A472C6-22B3-48E9-B83A-0C5B87CA6D04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0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bleed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4E9D53C-18F2-499E-BD1C-71BC970A1FA5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3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blee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261CD5-15AC-441F-BCBC-CDA23F1C4AAB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95256" y="436104"/>
            <a:ext cx="10986672" cy="1120689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1386" y="1556793"/>
            <a:ext cx="11014887" cy="1154134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6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3392489"/>
            <a:ext cx="1221528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436104"/>
            <a:ext cx="11015360" cy="1336713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678654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773238"/>
            <a:ext cx="11014887" cy="883901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7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436104"/>
            <a:ext cx="11015360" cy="1336713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678654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773238"/>
            <a:ext cx="11014887" cy="894658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09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150"/>
            <a:ext cx="4709584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436104"/>
            <a:ext cx="11015360" cy="1336713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721686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spc="-2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773238"/>
            <a:ext cx="11014887" cy="948447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6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51069"/>
            <a:ext cx="10957983" cy="4949695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2598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6"/>
            <a:ext cx="470111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2721686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spc="-2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436104"/>
            <a:ext cx="11015360" cy="1336713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773238"/>
            <a:ext cx="11014887" cy="937689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209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414000" tIns="360000" anchor="t">
            <a:noAutofit/>
          </a:bodyPr>
          <a:lstStyle>
            <a:lvl1pPr>
              <a:lnSpc>
                <a:spcPts val="5000"/>
              </a:lnSpc>
              <a:defRPr sz="4800" b="1" spc="-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1020462"/>
            <a:ext cx="11014887" cy="851369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4800" spc="-8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noFill/>
        </p:spPr>
        <p:txBody>
          <a:bodyPr lIns="432000" tIns="2700000" rtlCol="0">
            <a:normAutofit/>
          </a:bodyPr>
          <a:lstStyle>
            <a:lvl1pPr algn="l">
              <a:spcBef>
                <a:spcPts val="0"/>
              </a:spcBef>
              <a:defRPr i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38348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spc="-20" baseline="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809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cademic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0111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655381"/>
            <a:ext cx="10957984" cy="43030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spc="-20" baseline="0">
                <a:solidFill>
                  <a:schemeClr val="accent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224" y="2053389"/>
            <a:ext cx="11015360" cy="1614970"/>
          </a:xfrm>
        </p:spPr>
        <p:txBody>
          <a:bodyPr>
            <a:noAutofit/>
          </a:bodyPr>
          <a:lstStyle>
            <a:lvl1pPr>
              <a:lnSpc>
                <a:spcPts val="5600"/>
              </a:lnSpc>
              <a:defRPr sz="6200" b="1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52698" y="3735250"/>
            <a:ext cx="11014887" cy="1493950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spcBef>
                <a:spcPts val="0"/>
              </a:spcBef>
              <a:defRPr sz="62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514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882102-C51B-486B-9761-96625376BF8A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51069"/>
            <a:ext cx="10957983" cy="494969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9619F1-C5FB-4B77-961F-DD1967D840D1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51069"/>
            <a:ext cx="10957983" cy="4949695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99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itle and content (blan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0DBBA1F-8624-4C33-B1E9-34F04D3BBF3E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96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667D80-2AE3-421E-9892-718BF5A8A127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4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E292687-EB82-4DFE-AEEF-8B8033E47EBA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1" y="1083734"/>
            <a:ext cx="5390388" cy="501703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lnSpc>
                <a:spcPts val="2400"/>
              </a:lnSpc>
              <a:defRPr sz="1800"/>
            </a:lvl2pPr>
            <a:lvl3pPr>
              <a:lnSpc>
                <a:spcPts val="2100"/>
              </a:lnSpc>
              <a:defRPr sz="1600"/>
            </a:lvl3pPr>
            <a:lvl4pPr>
              <a:lnSpc>
                <a:spcPts val="1900"/>
              </a:lnSpc>
              <a:defRPr sz="1400"/>
            </a:lvl4pPr>
            <a:lvl5pPr marL="972000" marR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None/>
              <a:tabLst/>
              <a:defRPr lang="en-CA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6177197" y="1083734"/>
            <a:ext cx="5390388" cy="501703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lnSpc>
                <a:spcPts val="2300"/>
              </a:lnSpc>
              <a:defRPr sz="1800"/>
            </a:lvl2pPr>
            <a:lvl3pPr>
              <a:lnSpc>
                <a:spcPts val="2100"/>
              </a:lnSpc>
              <a:defRPr sz="1600"/>
            </a:lvl3pPr>
            <a:lvl4pPr>
              <a:lnSpc>
                <a:spcPts val="1900"/>
              </a:lnSpc>
              <a:defRPr sz="1400"/>
            </a:lvl4pPr>
            <a:lvl5pPr marL="972000" marR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None/>
              <a:tabLst/>
              <a:defRPr lang="en-CA"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45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wo column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03E82C8-A940-4B16-8642-88CE8C77265F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1" y="1083734"/>
            <a:ext cx="5390388" cy="501703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972000" indent="0">
              <a:lnSpc>
                <a:spcPts val="17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3"/>
          </p:nvPr>
        </p:nvSpPr>
        <p:spPr>
          <a:xfrm>
            <a:off x="6177197" y="1083734"/>
            <a:ext cx="5390388" cy="501703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972000" indent="0">
              <a:lnSpc>
                <a:spcPts val="17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52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907DAF-945F-4699-BA0B-704AF20BEDC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67808" y="1117202"/>
            <a:ext cx="7199776" cy="2311799"/>
          </a:xfrm>
        </p:spPr>
        <p:txBody>
          <a:bodyPr>
            <a:noAutofit/>
          </a:bodyPr>
          <a:lstStyle>
            <a:lvl2pPr marL="648000">
              <a:defRPr sz="20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 tIns="144000"/>
          <a:lstStyle>
            <a:lvl1pPr>
              <a:spcAft>
                <a:spcPts val="2200"/>
              </a:spcAft>
              <a:defRPr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itle and content (blan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1738BB-D51D-43A2-964E-A9C4A0736BD7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5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and image layou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5883791-F914-4B27-898D-7F3D9E942CE4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2"/>
          </p:nvPr>
        </p:nvSpPr>
        <p:spPr>
          <a:xfrm>
            <a:off x="4367808" y="1117202"/>
            <a:ext cx="7199776" cy="2311799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 tIns="144000"/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46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3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445908D-3F74-4FF3-8385-8F8DB4EA5F7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112224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12224" y="3429000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/>
          </p:nvPr>
        </p:nvSpPr>
        <p:spPr>
          <a:xfrm>
            <a:off x="624417" y="1138718"/>
            <a:ext cx="7199776" cy="1604483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/>
            </a:lvl1pPr>
            <a:lvl2pPr marL="648000">
              <a:lnSpc>
                <a:spcPts val="20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/>
          </p:nvPr>
        </p:nvSpPr>
        <p:spPr>
          <a:xfrm>
            <a:off x="624417" y="2975436"/>
            <a:ext cx="7199776" cy="2973844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defRPr sz="2200"/>
            </a:lvl1pPr>
            <a:lvl2pPr marL="648000">
              <a:lnSpc>
                <a:spcPts val="20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6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and image layou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1EE35E-CAA4-47FE-AE98-186169684A28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52756" y="1139780"/>
            <a:ext cx="7199776" cy="1591719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648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1520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152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70694"/>
            <a:ext cx="3432000" cy="2306284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4367808" y="2981389"/>
            <a:ext cx="7199776" cy="294527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90000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520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152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5951" y="3712758"/>
            <a:ext cx="3432000" cy="2202620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5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2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C7E6D2-A778-438C-B15B-963A9CFEA976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96225"/>
            <a:ext cx="3566185" cy="492200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2000"/>
            </a:lvl1pPr>
            <a:lvl2pPr>
              <a:lnSpc>
                <a:spcPts val="2200"/>
              </a:lnSpc>
              <a:defRPr sz="1800"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368800" y="1196975"/>
            <a:ext cx="7198784" cy="4921250"/>
          </a:xfrm>
        </p:spPr>
        <p:txBody>
          <a:bodyPr rtlCol="0"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lang="en-US" noProof="0" dirty="0"/>
              <a:t>Click icon to add chart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8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D01F93-0102-4AED-8FCB-15B6957CE02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9600" y="1125539"/>
            <a:ext cx="10957984" cy="49926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chart</a:t>
            </a:r>
            <a:endParaRPr lang="en-CA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14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84DB2E-24C0-48C4-8DF9-86056CEC6895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4418" y="1117202"/>
            <a:ext cx="5471583" cy="23117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200"/>
            </a:lvl1pPr>
            <a:lvl2pPr marL="648000">
              <a:lnSpc>
                <a:spcPts val="22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200"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383867" y="1125538"/>
            <a:ext cx="5183717" cy="2159446"/>
          </a:xfrm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 dirty="0"/>
              <a:t>Click icon to add chart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23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99DD75-9CCB-4899-8578-3EBAB6B1B951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24418" y="1117202"/>
            <a:ext cx="5471583" cy="2311799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200"/>
            </a:lvl1pPr>
            <a:lvl2pPr marL="648000">
              <a:lnSpc>
                <a:spcPts val="2200"/>
              </a:lnSpc>
              <a:defRPr sz="18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200"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able Placeholder 4"/>
          <p:cNvSpPr>
            <a:spLocks noGrp="1"/>
          </p:cNvSpPr>
          <p:nvPr>
            <p:ph type="tbl" sz="quarter" idx="15"/>
          </p:nvPr>
        </p:nvSpPr>
        <p:spPr>
          <a:xfrm>
            <a:off x="6383867" y="1125538"/>
            <a:ext cx="5183717" cy="2159446"/>
          </a:xfrm>
        </p:spPr>
        <p:txBody>
          <a:bodyPr rtlCol="0"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 noProof="0" dirty="0"/>
              <a:t>Click icon to add table</a:t>
            </a:r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0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6B10C4-4D32-4B28-912F-EF1591A6E4A6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2" y="1196225"/>
            <a:ext cx="10957983" cy="79291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800"/>
            </a:lvl1pPr>
            <a:lvl2pPr>
              <a:lnSpc>
                <a:spcPts val="2200"/>
              </a:lnSpc>
              <a:defRPr sz="1600"/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9600" y="2060849"/>
            <a:ext cx="10957984" cy="4057377"/>
          </a:xfrm>
        </p:spPr>
        <p:txBody>
          <a:bodyPr rtlCol="0">
            <a:normAutofit/>
          </a:bodyPr>
          <a:lstStyle/>
          <a:p>
            <a:pPr lvl="0"/>
            <a:endParaRPr lang="en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3F982E4-93D6-4F31-8E69-8F1021F2C9A8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1DFED6-A643-4D4F-8B9C-EAEE1EFB03D4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9601" y="1083734"/>
            <a:ext cx="5390388" cy="501703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lnSpc>
                <a:spcPts val="2400"/>
              </a:lnSpc>
              <a:defRPr sz="1800"/>
            </a:lvl2pPr>
            <a:lvl3pPr>
              <a:lnSpc>
                <a:spcPts val="2100"/>
              </a:lnSpc>
              <a:defRPr sz="1600"/>
            </a:lvl3pPr>
            <a:lvl4pPr>
              <a:lnSpc>
                <a:spcPts val="1900"/>
              </a:lnSpc>
              <a:defRPr sz="1400"/>
            </a:lvl4pPr>
            <a:lvl5pPr marL="972000" marR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None/>
              <a:tabLst/>
              <a:defRPr lang="en-CA" sz="140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3"/>
          </p:nvPr>
        </p:nvSpPr>
        <p:spPr>
          <a:xfrm>
            <a:off x="6177197" y="1083734"/>
            <a:ext cx="5390388" cy="501703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lnSpc>
                <a:spcPts val="2300"/>
              </a:lnSpc>
              <a:defRPr sz="1800"/>
            </a:lvl2pPr>
            <a:lvl3pPr>
              <a:lnSpc>
                <a:spcPts val="2100"/>
              </a:lnSpc>
              <a:defRPr sz="1600"/>
            </a:lvl3pPr>
            <a:lvl4pPr>
              <a:lnSpc>
                <a:spcPts val="1900"/>
              </a:lnSpc>
              <a:defRPr sz="1400"/>
            </a:lvl4pPr>
            <a:lvl5pPr marL="972000" marR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None/>
              <a:tabLst/>
              <a:defRPr lang="en-CA"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two column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F69965-37DC-4A33-ADD1-C896C5147513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2"/>
          </p:nvPr>
        </p:nvSpPr>
        <p:spPr>
          <a:xfrm>
            <a:off x="609601" y="1083734"/>
            <a:ext cx="5390388" cy="501703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972000" indent="0">
              <a:lnSpc>
                <a:spcPts val="17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3"/>
          </p:nvPr>
        </p:nvSpPr>
        <p:spPr>
          <a:xfrm>
            <a:off x="6177197" y="1083734"/>
            <a:ext cx="5390388" cy="501703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972000" indent="0">
              <a:lnSpc>
                <a:spcPts val="17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35A9B3-C6E1-4A31-91AD-EC522C45F4EF}" type="slidenum">
              <a:rPr lang="en-CA" sz="800"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367808" y="1117202"/>
            <a:ext cx="7199776" cy="2311799"/>
          </a:xfrm>
        </p:spPr>
        <p:txBody>
          <a:bodyPr>
            <a:noAutofit/>
          </a:bodyPr>
          <a:lstStyle>
            <a:lvl2pPr marL="648000">
              <a:defRPr sz="2000"/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 tIns="144000"/>
          <a:lstStyle>
            <a:lvl1pPr>
              <a:spcAft>
                <a:spcPts val="2200"/>
              </a:spcAft>
              <a:defRPr/>
            </a:lvl1pPr>
            <a:lvl2pPr marL="468000">
              <a:defRPr/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14918" y="6380878"/>
            <a:ext cx="2976033" cy="123111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d content and image layou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8" y="6284914"/>
            <a:ext cx="254423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624418" y="836613"/>
            <a:ext cx="10943167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 userDrawn="1"/>
        </p:nvSpPr>
        <p:spPr>
          <a:xfrm>
            <a:off x="609601" y="6381750"/>
            <a:ext cx="190500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A09D752-DEE5-4A8B-A3AD-3D190AC09E70}" type="slidenum">
              <a:rPr lang="en-CA"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CA" sz="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2"/>
          </p:nvPr>
        </p:nvSpPr>
        <p:spPr>
          <a:xfrm>
            <a:off x="4367808" y="1117202"/>
            <a:ext cx="7199776" cy="2311799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 marL="64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648000" indent="0">
              <a:buNone/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1" y="1125538"/>
            <a:ext cx="3432000" cy="2087562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CA" noProof="0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4"/>
          </p:nvPr>
        </p:nvSpPr>
        <p:spPr>
          <a:xfrm>
            <a:off x="614893" y="3429001"/>
            <a:ext cx="10952691" cy="2689225"/>
          </a:xfrm>
        </p:spPr>
        <p:txBody>
          <a:bodyPr tIns="144000"/>
          <a:lstStyle>
            <a:lvl1pPr>
              <a:lnSpc>
                <a:spcPts val="2200"/>
              </a:lnSpc>
              <a:spcBef>
                <a:spcPts val="1800"/>
              </a:spcBef>
              <a:spcAft>
                <a:spcPts val="1800"/>
              </a:spcAft>
              <a:buClr>
                <a:schemeClr val="bg1"/>
              </a:buClr>
              <a:defRPr sz="2200">
                <a:solidFill>
                  <a:schemeClr val="bg1"/>
                </a:solidFill>
              </a:defRPr>
            </a:lvl1pPr>
            <a:lvl2pPr marL="468000">
              <a:lnSpc>
                <a:spcPts val="22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900000">
              <a:defRPr/>
            </a:lvl3pPr>
            <a:lvl4pPr marL="1152000">
              <a:defRPr/>
            </a:lvl4pPr>
            <a:lvl5pPr marL="1152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814918" y="6381750"/>
            <a:ext cx="2976033" cy="122238"/>
          </a:xfr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en-CA" sz="800" kern="1200" spc="-20" baseline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1463"/>
            <a:ext cx="10957984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add text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0938"/>
            <a:ext cx="1095798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67" y="6299200"/>
            <a:ext cx="8159751" cy="196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819" r:id="rId17"/>
    <p:sldLayoutId id="2147483821" r:id="rId18"/>
    <p:sldLayoutId id="2147483823" r:id="rId19"/>
  </p:sldLayoutIdLst>
  <p:hf sldNum="0" hd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0073CF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9pPr>
    </p:titleStyle>
    <p:bodyStyle>
      <a:lvl1pPr algn="l" rtl="0" eaLnBrk="1" fontAlgn="base" hangingPunct="1">
        <a:lnSpc>
          <a:spcPts val="2600"/>
        </a:lnSpc>
        <a:spcBef>
          <a:spcPts val="2200"/>
        </a:spcBef>
        <a:spcAft>
          <a:spcPct val="0"/>
        </a:spcAft>
        <a:buClr>
          <a:srgbClr val="DF7A00"/>
        </a:buClr>
        <a:buFont typeface="Arial" charset="0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6725" indent="-2508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19138" indent="-2508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1550" indent="-250825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43000" indent="-1714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1463"/>
            <a:ext cx="10957984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add text</a:t>
            </a:r>
            <a:endParaRPr lang="en-US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0938"/>
            <a:ext cx="1095798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67" y="6299200"/>
            <a:ext cx="8159751" cy="196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17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hf sldNum="0" hd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0073CF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9pPr>
    </p:titleStyle>
    <p:bodyStyle>
      <a:lvl1pPr algn="l" rtl="0" fontAlgn="base">
        <a:lnSpc>
          <a:spcPts val="2600"/>
        </a:lnSpc>
        <a:spcBef>
          <a:spcPts val="2200"/>
        </a:spcBef>
        <a:spcAft>
          <a:spcPct val="0"/>
        </a:spcAft>
        <a:buClr>
          <a:srgbClr val="DF7A00"/>
        </a:buClr>
        <a:buFont typeface="Arial" charset="0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6725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19138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1550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43000" indent="-171450" algn="l" rtl="0" fontAlgn="base">
        <a:lnSpc>
          <a:spcPts val="2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1463"/>
            <a:ext cx="10957984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add text</a:t>
            </a:r>
            <a:endParaRPr lang="en-US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0938"/>
            <a:ext cx="1095798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67" y="6299200"/>
            <a:ext cx="8159751" cy="196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8" r:id="rId2"/>
    <p:sldLayoutId id="2147483797" r:id="rId3"/>
    <p:sldLayoutId id="2147483799" r:id="rId4"/>
    <p:sldLayoutId id="2147483800" r:id="rId5"/>
  </p:sldLayoutIdLst>
  <p:hf sldNum="0" hd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0073CF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9pPr>
    </p:titleStyle>
    <p:bodyStyle>
      <a:lvl1pPr algn="l" rtl="0" fontAlgn="base">
        <a:lnSpc>
          <a:spcPts val="2600"/>
        </a:lnSpc>
        <a:spcBef>
          <a:spcPts val="2200"/>
        </a:spcBef>
        <a:spcAft>
          <a:spcPct val="0"/>
        </a:spcAft>
        <a:buClr>
          <a:srgbClr val="DF7A00"/>
        </a:buClr>
        <a:buFont typeface="Arial" charset="0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6725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19138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1550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43000" indent="-171450" algn="l" rtl="0" fontAlgn="base">
        <a:lnSpc>
          <a:spcPts val="2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1463"/>
            <a:ext cx="10957984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add text</a:t>
            </a:r>
            <a:endParaRPr lang="en-US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50938"/>
            <a:ext cx="10957984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267" y="6299200"/>
            <a:ext cx="8159751" cy="196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CA" sz="800" kern="1200" spc="-20" baseline="0" smtClean="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b="1" dirty="0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sldNum="0" hd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400" b="1" kern="1200">
          <a:solidFill>
            <a:srgbClr val="0073CF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0073CF"/>
          </a:solidFill>
          <a:latin typeface="Calibri" pitchFamily="34" charset="0"/>
          <a:cs typeface="Calibri" pitchFamily="34" charset="0"/>
        </a:defRPr>
      </a:lvl9pPr>
    </p:titleStyle>
    <p:bodyStyle>
      <a:lvl1pPr algn="l" rtl="0" fontAlgn="base">
        <a:lnSpc>
          <a:spcPts val="2600"/>
        </a:lnSpc>
        <a:spcBef>
          <a:spcPts val="2200"/>
        </a:spcBef>
        <a:spcAft>
          <a:spcPct val="0"/>
        </a:spcAft>
        <a:buClr>
          <a:srgbClr val="DF7A00"/>
        </a:buClr>
        <a:buFont typeface="Arial" charset="0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466725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19138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71550" indent="-250825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43000" indent="-171450" algn="l" rtl="0" fontAlgn="base">
        <a:lnSpc>
          <a:spcPts val="2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sz="1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0" y="-381000"/>
            <a:ext cx="8261520" cy="1336713"/>
          </a:xfrm>
        </p:spPr>
        <p:txBody>
          <a:bodyPr/>
          <a:lstStyle/>
          <a:p>
            <a:r>
              <a:rPr lang="en-US" dirty="0"/>
              <a:t>Laser Treatment of Scars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219200"/>
            <a:ext cx="8370888" cy="430306"/>
          </a:xfrm>
        </p:spPr>
        <p:txBody>
          <a:bodyPr rtlCol="0"/>
          <a:lstStyle/>
          <a:p>
            <a:pPr fontAlgn="auto">
              <a:buClr>
                <a:schemeClr val="accent4"/>
              </a:buClr>
              <a:buFont typeface="Arial" pitchFamily="34" charset="0"/>
              <a:buNone/>
              <a:defRPr/>
            </a:pPr>
            <a:r>
              <a:rPr lang="en-CA" dirty="0"/>
              <a:t>Kristen M. Kelly  Professor of Dermatology and Surgery, UC Irvine</a:t>
            </a:r>
          </a:p>
          <a:p>
            <a:pPr fontAlgn="auto">
              <a:buClr>
                <a:schemeClr val="accent4"/>
              </a:buClr>
              <a:defRPr/>
            </a:pPr>
            <a:endParaRPr lang="en-US" altLang="ja-JP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fontAlgn="auto">
              <a:buClr>
                <a:schemeClr val="accent4"/>
              </a:buClr>
              <a:defRPr/>
            </a:pP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Disclosures:  Off-label uses will be discussed</a:t>
            </a:r>
            <a:b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provided by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Solta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Syneron/Candela;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RF, Michaelson Diagnostics;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Sciton</a:t>
            </a:r>
            <a:b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Consultant: </a:t>
            </a: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Shanghai Fudan-</a:t>
            </a:r>
            <a:r>
              <a:rPr lang="en-US" alt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Zhangjiang</a:t>
            </a: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Bio-pharmaceutical Co., Ltd,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Iqvia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Syneron-Candela, 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Sciton</a:t>
            </a:r>
            <a:b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Supported by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Biophotas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Orlucent</a:t>
            </a:r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Michaelson Diagnostics, ASLMS; NIH; Sturge Weber Foundation, UC Irvine ICTS</a:t>
            </a:r>
          </a:p>
          <a:p>
            <a:pPr fontAlgn="auto">
              <a:buClr>
                <a:schemeClr val="accent4"/>
              </a:buClr>
              <a:defRPr/>
            </a:pPr>
            <a:r>
              <a:rPr lang="en-US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to Andrew Krakowski, MD for contributions to this presentation</a:t>
            </a:r>
          </a:p>
          <a:p>
            <a:pPr fontAlgn="auto">
              <a:buClr>
                <a:schemeClr val="accent4"/>
              </a:buClr>
              <a:buFont typeface="Arial" pitchFamily="34" charset="0"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855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2286001" y="152400"/>
            <a:ext cx="8415867" cy="1295400"/>
          </a:xfrm>
        </p:spPr>
        <p:txBody>
          <a:bodyPr/>
          <a:lstStyle/>
          <a:p>
            <a:r>
              <a:rPr lang="en-US" dirty="0" err="1">
                <a:latin typeface="Times" charset="0"/>
              </a:rPr>
              <a:t>Nonablative</a:t>
            </a:r>
            <a:r>
              <a:rPr lang="en-US" dirty="0">
                <a:latin typeface="Times" charset="0"/>
              </a:rPr>
              <a:t> </a:t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Fractional Resurfacing (NAFR)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981200"/>
            <a:ext cx="7882467" cy="41148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10 subjects with second and third degree burn scars</a:t>
            </a:r>
          </a:p>
          <a:p>
            <a:r>
              <a:rPr lang="en-US" dirty="0">
                <a:latin typeface="Times" charset="0"/>
              </a:rPr>
              <a:t>5 treatments at 4 week intervals</a:t>
            </a:r>
          </a:p>
          <a:p>
            <a:r>
              <a:rPr lang="en-US" dirty="0">
                <a:latin typeface="Times" charset="0"/>
              </a:rPr>
              <a:t>3 independent investigators evaluated at 3 months post-treatment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2192868" y="5105400"/>
            <a:ext cx="59605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Waibel</a:t>
            </a:r>
            <a:r>
              <a:rPr lang="en-US" sz="1400" b="1" dirty="0"/>
              <a:t> J, </a:t>
            </a:r>
            <a:r>
              <a:rPr lang="en-US" sz="1400" b="1" dirty="0" err="1"/>
              <a:t>Wulkan</a:t>
            </a:r>
            <a:r>
              <a:rPr lang="en-US" sz="1400" b="1" dirty="0"/>
              <a:t> AJ, </a:t>
            </a:r>
            <a:r>
              <a:rPr lang="en-US" sz="1400" b="1" dirty="0" err="1"/>
              <a:t>Lupo</a:t>
            </a:r>
            <a:r>
              <a:rPr lang="en-US" sz="1400" b="1" dirty="0"/>
              <a:t> M, Beer K, Anderson RR.  Treatment of burn scars with the 1550 nm </a:t>
            </a:r>
            <a:r>
              <a:rPr lang="en-US" sz="1400" b="1" dirty="0" err="1"/>
              <a:t>nonablative</a:t>
            </a:r>
            <a:r>
              <a:rPr lang="en-US" sz="1400" b="1" dirty="0"/>
              <a:t> fractional erbium laser.  Lasers Surg Med.  2012: 441-446.</a:t>
            </a:r>
          </a:p>
        </p:txBody>
      </p:sp>
    </p:spTree>
    <p:extLst>
      <p:ext uri="{BB962C8B-B14F-4D97-AF65-F5344CB8AC3E}">
        <p14:creationId xmlns:p14="http://schemas.microsoft.com/office/powerpoint/2010/main" val="88748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1550 nm NAFR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981200"/>
            <a:ext cx="7882467" cy="41148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90% of subjects achieved improvement</a:t>
            </a:r>
          </a:p>
          <a:p>
            <a:r>
              <a:rPr lang="en-US" dirty="0">
                <a:latin typeface="Times" charset="0"/>
              </a:rPr>
              <a:t>Moderate to excellent improvement in 60%</a:t>
            </a:r>
          </a:p>
          <a:p>
            <a:pPr lvl="1"/>
            <a:r>
              <a:rPr lang="en-US" dirty="0">
                <a:latin typeface="Times" charset="0"/>
              </a:rPr>
              <a:t>90% improved texture</a:t>
            </a:r>
          </a:p>
          <a:p>
            <a:pPr lvl="1"/>
            <a:r>
              <a:rPr lang="en-US" dirty="0">
                <a:latin typeface="Times" charset="0"/>
              </a:rPr>
              <a:t>80% improved dyschromia</a:t>
            </a:r>
          </a:p>
          <a:p>
            <a:pPr lvl="1"/>
            <a:r>
              <a:rPr lang="en-US" dirty="0">
                <a:latin typeface="Times" charset="0"/>
              </a:rPr>
              <a:t>80% improved hypertrophy/atrophy</a:t>
            </a:r>
          </a:p>
          <a:p>
            <a:pPr lvl="3"/>
            <a:endParaRPr lang="en-US" dirty="0">
              <a:latin typeface="Times" charset="0"/>
            </a:endParaRPr>
          </a:p>
          <a:p>
            <a:r>
              <a:rPr lang="en-US" dirty="0">
                <a:latin typeface="Times" charset="0"/>
              </a:rPr>
              <a:t>Patients also reported improvement in self esteem</a:t>
            </a: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2116668" y="5638800"/>
            <a:ext cx="7103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Waibel</a:t>
            </a:r>
            <a:r>
              <a:rPr lang="en-US" sz="1400" b="1" dirty="0"/>
              <a:t> J, </a:t>
            </a:r>
            <a:r>
              <a:rPr lang="en-US" sz="1400" b="1" dirty="0" err="1"/>
              <a:t>Wulkan</a:t>
            </a:r>
            <a:r>
              <a:rPr lang="en-US" sz="1400" b="1" dirty="0"/>
              <a:t> AJ, </a:t>
            </a:r>
            <a:r>
              <a:rPr lang="en-US" sz="1400" b="1" dirty="0" err="1"/>
              <a:t>Lupo</a:t>
            </a:r>
            <a:r>
              <a:rPr lang="en-US" sz="1400" b="1" dirty="0"/>
              <a:t> M, Beer K, Anderson RR.  Treatment of burn scars with the 1550 nm non-ablative fractional erbium laser.  Lasers Surg Med.  2012:441-446.</a:t>
            </a:r>
          </a:p>
        </p:txBody>
      </p:sp>
    </p:spTree>
    <p:extLst>
      <p:ext uri="{BB962C8B-B14F-4D97-AF65-F5344CB8AC3E}">
        <p14:creationId xmlns:p14="http://schemas.microsoft.com/office/powerpoint/2010/main" val="109535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C047-A808-2E41-9D32-A4F0358E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Ablative Fractional resurfacing for </a:t>
            </a:r>
            <a:br>
              <a:rPr lang="en-US" dirty="0"/>
            </a:br>
            <a:r>
              <a:rPr lang="en-US" dirty="0"/>
              <a:t>Scars and Wound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8136-776A-8045-A75A-129F109A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7391400" cy="4114800"/>
          </a:xfrm>
        </p:spPr>
        <p:txBody>
          <a:bodyPr/>
          <a:lstStyle/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Mechanical fenestration – </a:t>
            </a:r>
            <a:r>
              <a:rPr lang="en-US" u="sng" dirty="0"/>
              <a:t>near immediate</a:t>
            </a:r>
            <a:r>
              <a:rPr lang="en-US" dirty="0"/>
              <a:t>!</a:t>
            </a:r>
          </a:p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Effects wound contraction and collagen remodeling via localized thermal necrosis (</a:t>
            </a:r>
            <a:r>
              <a:rPr lang="en-US" b="1" dirty="0"/>
              <a:t>“heat shock” </a:t>
            </a:r>
            <a:r>
              <a:rPr lang="en-US" dirty="0"/>
              <a:t>response)</a:t>
            </a:r>
          </a:p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Damage occurs within noncontiguous microscopic thermal zones</a:t>
            </a:r>
          </a:p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Intact tissue serves as reservoir of normal epidermal/dermal cells; migrate to damaged area and effect healing</a:t>
            </a:r>
          </a:p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Associated with increased MMP1, decreased Type 1 (adult) collagen expression, increased Type 3 collagen (fetal)</a:t>
            </a:r>
          </a:p>
          <a:p>
            <a:pPr marL="630936" indent="-342900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Inhibits TGFB1</a:t>
            </a:r>
          </a:p>
          <a:p>
            <a:pPr>
              <a:lnSpc>
                <a:spcPct val="100000"/>
              </a:lnSpc>
            </a:pPr>
            <a:r>
              <a:rPr lang="en-US" sz="1400" b="1" dirty="0" err="1"/>
              <a:t>Alster</a:t>
            </a:r>
            <a:r>
              <a:rPr lang="en-US" sz="1400" b="1" dirty="0"/>
              <a:t> TS.  </a:t>
            </a:r>
            <a:r>
              <a:rPr lang="en-US" sz="1400" b="1" dirty="0" err="1"/>
              <a:t>Plast</a:t>
            </a:r>
            <a:r>
              <a:rPr lang="en-US" sz="1400" b="1" dirty="0"/>
              <a:t> </a:t>
            </a:r>
            <a:r>
              <a:rPr lang="en-US" sz="1400" b="1" dirty="0" err="1"/>
              <a:t>Reconstr</a:t>
            </a:r>
            <a:r>
              <a:rPr lang="en-US" sz="1400" b="1" dirty="0"/>
              <a:t> Surg (1999); </a:t>
            </a:r>
            <a:r>
              <a:rPr lang="en-US" sz="1400" b="1" dirty="0" err="1"/>
              <a:t>Manstein</a:t>
            </a:r>
            <a:r>
              <a:rPr lang="en-US" sz="1400" b="1" dirty="0"/>
              <a:t> D, et al.  Lasers Surg Med (2004); </a:t>
            </a:r>
            <a:r>
              <a:rPr lang="en-US" sz="1400" b="1" dirty="0" err="1"/>
              <a:t>Xie</a:t>
            </a:r>
            <a:r>
              <a:rPr lang="en-US" sz="1400" b="1" dirty="0"/>
              <a:t> J, et al.  Wound Repair Regen (2008)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2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EA52-333C-834D-A288-C1A9AA8A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8" y="533401"/>
            <a:ext cx="7772400" cy="506595"/>
          </a:xfrm>
        </p:spPr>
        <p:txBody>
          <a:bodyPr/>
          <a:lstStyle/>
          <a:p>
            <a:r>
              <a:rPr lang="en-US" sz="3200" dirty="0"/>
              <a:t>Turf Analogy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A860D-0502-8D47-9D91-CEAAB77A1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Beckman Laser Institute, </a:t>
            </a:r>
          </a:p>
          <a:p>
            <a:pPr>
              <a:defRPr/>
            </a:pPr>
            <a:r>
              <a:rPr lang="en-US"/>
              <a:t>University of California, Irvine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pic>
        <p:nvPicPr>
          <p:cNvPr id="7" name="Picture 4" descr="Sandal Lawn Aerator">
            <a:extLst>
              <a:ext uri="{FF2B5EF4-FFF2-40B4-BE49-F238E27FC236}">
                <a16:creationId xmlns:a16="http://schemas.microsoft.com/office/drawing/2014/main" id="{1E539FEA-44F8-A341-BAD1-06EDBB39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42" y="1892627"/>
            <a:ext cx="2799007" cy="35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rsrservices.com/images/aeration_example1.JPG">
            <a:extLst>
              <a:ext uri="{FF2B5EF4-FFF2-40B4-BE49-F238E27FC236}">
                <a16:creationId xmlns:a16="http://schemas.microsoft.com/office/drawing/2014/main" id="{C4EFA7BF-6EC2-304C-BBE4-14F26280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28" y="2116630"/>
            <a:ext cx="3786833" cy="302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87AA54-3B2C-E946-B8A4-FE80A84C5037}"/>
              </a:ext>
            </a:extLst>
          </p:cNvPr>
          <p:cNvSpPr txBox="1"/>
          <p:nvPr/>
        </p:nvSpPr>
        <p:spPr>
          <a:xfrm>
            <a:off x="2209801" y="6096001"/>
            <a:ext cx="55208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Acknowledgements to Chris Zachary and Andrew Krakowski</a:t>
            </a:r>
          </a:p>
        </p:txBody>
      </p:sp>
    </p:spTree>
    <p:extLst>
      <p:ext uri="{BB962C8B-B14F-4D97-AF65-F5344CB8AC3E}">
        <p14:creationId xmlns:p14="http://schemas.microsoft.com/office/powerpoint/2010/main" val="322562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C047-A808-2E41-9D32-A4F0358E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Ablative Fractional resurfacing for </a:t>
            </a:r>
            <a:br>
              <a:rPr lang="en-US" dirty="0"/>
            </a:br>
            <a:r>
              <a:rPr lang="en-US" dirty="0"/>
              <a:t>Scars and Wound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8136-776A-8045-A75A-129F109A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7391400" cy="4114800"/>
          </a:xfrm>
        </p:spPr>
        <p:txBody>
          <a:bodyPr/>
          <a:lstStyle/>
          <a:p>
            <a:r>
              <a:rPr lang="en-US" dirty="0"/>
              <a:t>Physician sets:</a:t>
            </a:r>
          </a:p>
          <a:p>
            <a:pPr marL="457200" indent="-457200">
              <a:buAutoNum type="arabicParenR"/>
            </a:pPr>
            <a:r>
              <a:rPr lang="en-US" dirty="0"/>
              <a:t>Area to be treated per pulse</a:t>
            </a:r>
          </a:p>
          <a:p>
            <a:pPr marL="457200" indent="-457200">
              <a:buAutoNum type="arabicParenR"/>
            </a:pPr>
            <a:r>
              <a:rPr lang="en-US" dirty="0"/>
              <a:t>Depth of penetration (J/cm2 correlating to micrometers)</a:t>
            </a:r>
          </a:p>
          <a:p>
            <a:pPr marL="457200" indent="-457200">
              <a:buAutoNum type="arabicParenR"/>
            </a:pPr>
            <a:r>
              <a:rPr lang="en-US" dirty="0"/>
              <a:t> Density – low density for scars usually 5.5-15%</a:t>
            </a:r>
          </a:p>
        </p:txBody>
      </p:sp>
    </p:spTree>
    <p:extLst>
      <p:ext uri="{BB962C8B-B14F-4D97-AF65-F5344CB8AC3E}">
        <p14:creationId xmlns:p14="http://schemas.microsoft.com/office/powerpoint/2010/main" val="64677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Ablative Fractional Resurfacing (AFR):  </a:t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Erbium:  Yttrium Aluminum Garnet (</a:t>
            </a:r>
            <a:r>
              <a:rPr lang="en-US" dirty="0" err="1">
                <a:latin typeface="Times" charset="0"/>
              </a:rPr>
              <a:t>Er:YAG</a:t>
            </a:r>
            <a:r>
              <a:rPr lang="en-US" dirty="0">
                <a:latin typeface="Times" charset="0"/>
              </a:rPr>
              <a:t>)</a:t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Carbon Dioxide (C0</a:t>
            </a:r>
            <a:r>
              <a:rPr lang="en-US" baseline="-25000" dirty="0">
                <a:latin typeface="Times" charset="0"/>
              </a:rPr>
              <a:t>2</a:t>
            </a:r>
            <a:r>
              <a:rPr lang="en-US" dirty="0">
                <a:latin typeface="Times" charset="0"/>
              </a:rPr>
              <a:t>)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sz="half" idx="1"/>
          </p:nvPr>
        </p:nvSpPr>
        <p:spPr>
          <a:xfrm>
            <a:off x="1761068" y="1981200"/>
            <a:ext cx="8906933" cy="41148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10 subjects with mature, full thickness, hypertrophic burn scars</a:t>
            </a:r>
          </a:p>
          <a:p>
            <a:r>
              <a:rPr lang="en-US" dirty="0">
                <a:latin typeface="Times" charset="0"/>
              </a:rPr>
              <a:t>3-4 treatments with fractional CO</a:t>
            </a:r>
            <a:r>
              <a:rPr lang="en-US" baseline="-25000" dirty="0">
                <a:latin typeface="Times" charset="0"/>
              </a:rPr>
              <a:t>2</a:t>
            </a:r>
            <a:r>
              <a:rPr lang="en-US" dirty="0">
                <a:latin typeface="Times" charset="0"/>
              </a:rPr>
              <a:t> </a:t>
            </a:r>
          </a:p>
          <a:p>
            <a:r>
              <a:rPr lang="en-US" dirty="0">
                <a:latin typeface="Times" charset="0"/>
              </a:rPr>
              <a:t>Banded areas also treated with Deep FX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1811868" y="5181600"/>
            <a:ext cx="7713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Qu</a:t>
            </a:r>
            <a:r>
              <a:rPr lang="en-US" sz="1400" b="1" dirty="0"/>
              <a:t> Le,  Liu A, Zhou L et al.  Clinical and molecular effects on mature burn scars after treatment with a fractional CO</a:t>
            </a:r>
            <a:r>
              <a:rPr lang="en-US" sz="1400" b="1" baseline="-25000" dirty="0"/>
              <a:t>2</a:t>
            </a:r>
            <a:r>
              <a:rPr lang="en-US" sz="1400" b="1" dirty="0"/>
              <a:t> laser.  Lasers Surg Med 2012; 44:517-524.</a:t>
            </a:r>
          </a:p>
        </p:txBody>
      </p:sp>
    </p:spTree>
    <p:extLst>
      <p:ext uri="{BB962C8B-B14F-4D97-AF65-F5344CB8AC3E}">
        <p14:creationId xmlns:p14="http://schemas.microsoft.com/office/powerpoint/2010/main" val="241509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2167467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General Concepts for Scar Remodeling Treatments (AFR)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half" idx="1"/>
          </p:nvPr>
        </p:nvSpPr>
        <p:spPr>
          <a:xfrm>
            <a:off x="2209802" y="1600200"/>
            <a:ext cx="7814733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Low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Treat entire scar and 1-2 mm rim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Can start as early as 2 months after injury (controversial)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Treatment every 8-12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Can combine with triamcinolone suspension (10-40 mg/ml) immediately following the procedure</a:t>
            </a: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2192868" y="5029200"/>
            <a:ext cx="75607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Uebelhoer</a:t>
            </a:r>
            <a:r>
              <a:rPr lang="en-US" sz="1400" b="1" dirty="0"/>
              <a:t> NS, Ross EV, Shumaker PR.  Ablative Fractional Resurfacing for the Treatment of Traumatic Scars and Contractures.  Sem Cut Med Surg:110-120, 2012.</a:t>
            </a:r>
          </a:p>
          <a:p>
            <a:pPr algn="l"/>
            <a:endParaRPr lang="en-US" sz="1400" b="1" dirty="0"/>
          </a:p>
          <a:p>
            <a:pPr algn="l"/>
            <a:r>
              <a:rPr lang="en-US" sz="1400" b="1" dirty="0" err="1"/>
              <a:t>Waibel</a:t>
            </a:r>
            <a:r>
              <a:rPr lang="en-US" sz="1400" b="1" dirty="0"/>
              <a:t> JS, </a:t>
            </a:r>
            <a:r>
              <a:rPr lang="en-US" sz="1400" b="1" dirty="0" err="1"/>
              <a:t>Wulkan</a:t>
            </a:r>
            <a:r>
              <a:rPr lang="en-US" sz="1400" b="1" dirty="0"/>
              <a:t> AJ, Shumaker PR .  Treatment of scars using laser and laser assisted corticosteroid delivery. </a:t>
            </a:r>
            <a:r>
              <a:rPr lang="sv-SE" sz="1400" b="1" dirty="0"/>
              <a:t>Lasers </a:t>
            </a:r>
            <a:r>
              <a:rPr lang="sv-SE" sz="1400" b="1" dirty="0" err="1"/>
              <a:t>Surg</a:t>
            </a:r>
            <a:r>
              <a:rPr lang="sv-SE" sz="1400" b="1" dirty="0"/>
              <a:t> Med. 2013 Mar;45(3):135-40.</a:t>
            </a:r>
          </a:p>
          <a:p>
            <a:pPr algn="l"/>
            <a:endParaRPr lang="sv-SE" sz="1400" b="1" dirty="0"/>
          </a:p>
          <a:p>
            <a:pPr algn="l"/>
            <a:r>
              <a:rPr lang="en-US" sz="1400" b="1" dirty="0">
                <a:solidFill>
                  <a:srgbClr val="FF0000"/>
                </a:solidFill>
              </a:rPr>
              <a:t>**</a:t>
            </a:r>
            <a:r>
              <a:rPr lang="en-US" sz="1400" b="1" dirty="0" err="1"/>
              <a:t>Seagho</a:t>
            </a:r>
            <a:r>
              <a:rPr lang="en-US" sz="1400" b="1" dirty="0"/>
              <a:t> M et al.  Laser Treatment of Traumatic Scars and Contractures:  2020 International Consensus Recommendations.  Lasers Surg Med. 2020.</a:t>
            </a:r>
          </a:p>
        </p:txBody>
      </p:sp>
    </p:spTree>
    <p:extLst>
      <p:ext uri="{BB962C8B-B14F-4D97-AF65-F5344CB8AC3E}">
        <p14:creationId xmlns:p14="http://schemas.microsoft.com/office/powerpoint/2010/main" val="100073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attoo&#10;&#10;Description automatically generated">
            <a:extLst>
              <a:ext uri="{FF2B5EF4-FFF2-40B4-BE49-F238E27FC236}">
                <a16:creationId xmlns:a16="http://schemas.microsoft.com/office/drawing/2014/main" id="{939E5F14-C59F-FE44-83DC-4377432E85B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6644" y="1083803"/>
            <a:ext cx="5734578" cy="4300933"/>
          </a:xfrm>
        </p:spPr>
      </p:pic>
    </p:spTree>
    <p:extLst>
      <p:ext uri="{BB962C8B-B14F-4D97-AF65-F5344CB8AC3E}">
        <p14:creationId xmlns:p14="http://schemas.microsoft.com/office/powerpoint/2010/main" val="226293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2726267" y="-3048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Treatment of Traumatic Tattoos/Implanted material</a:t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Q-switched 1064 nm</a:t>
            </a:r>
          </a:p>
        </p:txBody>
      </p:sp>
      <p:pic>
        <p:nvPicPr>
          <p:cNvPr id="70658" name="Content Placeholder 3" descr="Traumatictattoo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6134" y="1600200"/>
            <a:ext cx="60282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F6C0-9D74-4640-A342-DA4ADE31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Non-laser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18A9-BE96-E44E-B3E2-017BC10CF9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err="1"/>
              <a:t>Microneedling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Radiofrequency </a:t>
            </a:r>
            <a:r>
              <a:rPr lang="en-US" dirty="0" err="1"/>
              <a:t>microneedling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0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Why do we treat scars?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Basics of Lasers for Scar Treatment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Lasers used for Scar treatment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Additional considerations for laser treatments of Scars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Case Discussion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6770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8EB8-6CCB-A94E-9588-948A1842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296592"/>
            <a:ext cx="6163866" cy="360759"/>
          </a:xfrm>
        </p:spPr>
        <p:txBody>
          <a:bodyPr/>
          <a:lstStyle/>
          <a:p>
            <a:pPr algn="ctr"/>
            <a:r>
              <a:rPr lang="en-US" dirty="0"/>
              <a:t>A Comparative Study of the Efficacy of Fraction CO</a:t>
            </a:r>
            <a:r>
              <a:rPr lang="en-US" baseline="-25000" dirty="0"/>
              <a:t>2</a:t>
            </a:r>
            <a:r>
              <a:rPr lang="en-US" dirty="0"/>
              <a:t> laser versus </a:t>
            </a:r>
            <a:r>
              <a:rPr lang="en-US" dirty="0" err="1"/>
              <a:t>Microneedling</a:t>
            </a:r>
            <a:r>
              <a:rPr lang="en-US" dirty="0"/>
              <a:t> Fractional Radiofrequency in the Management of Atrophic Acne Scars Among Iraqi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0E2E-6406-8242-AB07-CB75189AB6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09903" y="1831281"/>
            <a:ext cx="6163865" cy="371227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42 patients 20-48 years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Group A fractional CO2; Group B </a:t>
            </a:r>
            <a:r>
              <a:rPr lang="en-US" dirty="0" err="1"/>
              <a:t>microneedling</a:t>
            </a:r>
            <a:r>
              <a:rPr lang="en-US" dirty="0"/>
              <a:t> radiofrequency; once monthly for 4 months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Assessment 2 months after the final session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Both groups improved with average percent of improvement</a:t>
            </a:r>
          </a:p>
          <a:p>
            <a:pPr marL="607219" lvl="1" indent="-257175">
              <a:buFont typeface="Arial" panose="020B0604020202020204" pitchFamily="34" charset="0"/>
              <a:buChar char="•"/>
            </a:pPr>
            <a:r>
              <a:rPr lang="en-US" dirty="0"/>
              <a:t>42.9% for fractional CO2</a:t>
            </a:r>
          </a:p>
          <a:p>
            <a:pPr marL="607219" lvl="1" indent="-257175">
              <a:buFont typeface="Arial" panose="020B0604020202020204" pitchFamily="34" charset="0"/>
              <a:buChar char="•"/>
            </a:pPr>
            <a:r>
              <a:rPr lang="en-US" dirty="0"/>
              <a:t>24.3% for radiofrequency </a:t>
            </a:r>
            <a:r>
              <a:rPr lang="en-US" dirty="0" err="1"/>
              <a:t>microneedling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E4DC2-08E9-DE49-B851-72F95AD00DF3}"/>
              </a:ext>
            </a:extLst>
          </p:cNvPr>
          <p:cNvSpPr txBox="1"/>
          <p:nvPr/>
        </p:nvSpPr>
        <p:spPr>
          <a:xfrm>
            <a:off x="3924301" y="5742802"/>
            <a:ext cx="62642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Al-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Sultany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H.  Annals of Tropical Medicine and Public Health. 2020 </a:t>
            </a:r>
          </a:p>
        </p:txBody>
      </p:sp>
    </p:spTree>
    <p:extLst>
      <p:ext uri="{BB962C8B-B14F-4D97-AF65-F5344CB8AC3E}">
        <p14:creationId xmlns:p14="http://schemas.microsoft.com/office/powerpoint/2010/main" val="1142252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507E-9F8E-244E-A381-61649630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C75EF-23DB-2B41-9A87-3AA8716A94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b="1" dirty="0">
                <a:solidFill>
                  <a:srgbClr val="0073CF"/>
                </a:solidFill>
              </a:rPr>
              <a:t>Additional Considerations for Laser</a:t>
            </a:r>
          </a:p>
          <a:p>
            <a:r>
              <a:rPr lang="en-US" sz="3600" b="1" dirty="0">
                <a:solidFill>
                  <a:srgbClr val="0073CF"/>
                </a:solidFill>
              </a:rPr>
              <a:t> Treatment of Scars</a:t>
            </a:r>
          </a:p>
        </p:txBody>
      </p:sp>
    </p:spTree>
    <p:extLst>
      <p:ext uri="{BB962C8B-B14F-4D97-AF65-F5344CB8AC3E}">
        <p14:creationId xmlns:p14="http://schemas.microsoft.com/office/powerpoint/2010/main" val="257251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167467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Import Discussion Points for Consultation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sz="half" idx="1"/>
          </p:nvPr>
        </p:nvSpPr>
        <p:spPr>
          <a:xfrm>
            <a:off x="2209802" y="1981200"/>
            <a:ext cx="7814733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Goals must be defined:  scars can be improved but not removed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Laser can help to improve range of emotion and decrease pain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Laser therapy is often not monotherapy</a:t>
            </a:r>
          </a:p>
          <a:p>
            <a:pPr>
              <a:buFontTx/>
              <a:buNone/>
            </a:pPr>
            <a:r>
              <a:rPr lang="en-US" dirty="0">
                <a:latin typeface="Times" charset="0"/>
              </a:rPr>
              <a:t>		- Surgical revision such as Z-</a:t>
            </a:r>
            <a:r>
              <a:rPr lang="en-US" dirty="0" err="1">
                <a:latin typeface="Times" charset="0"/>
              </a:rPr>
              <a:t>plasty</a:t>
            </a:r>
            <a:endParaRPr lang="en-US" dirty="0">
              <a:latin typeface="Times" charset="0"/>
            </a:endParaRPr>
          </a:p>
          <a:p>
            <a:pPr>
              <a:buFontTx/>
              <a:buNone/>
            </a:pPr>
            <a:r>
              <a:rPr lang="en-US" dirty="0">
                <a:latin typeface="Times" charset="0"/>
              </a:rPr>
              <a:t>		- Physical and Occupational Therapy</a:t>
            </a: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2269068" y="5715000"/>
            <a:ext cx="7027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Uebelhoer</a:t>
            </a:r>
            <a:r>
              <a:rPr lang="en-US" sz="1400" b="1" dirty="0"/>
              <a:t> NS, Ross EV, Shumaker PR.  Ablative Fractional Resurfacing for the Treatment of Traumatic Scars and Contractures.  </a:t>
            </a:r>
            <a:r>
              <a:rPr lang="en-US" sz="1400" b="1" dirty="0" err="1"/>
              <a:t>Sem</a:t>
            </a:r>
            <a:r>
              <a:rPr lang="en-US" sz="1400" b="1" dirty="0"/>
              <a:t> Cut Med Surg:110-120, 2012.</a:t>
            </a:r>
          </a:p>
        </p:txBody>
      </p:sp>
    </p:spTree>
    <p:extLst>
      <p:ext uri="{BB962C8B-B14F-4D97-AF65-F5344CB8AC3E}">
        <p14:creationId xmlns:p14="http://schemas.microsoft.com/office/powerpoint/2010/main" val="287107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167467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Anesthesia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sz="half" idx="1"/>
          </p:nvPr>
        </p:nvSpPr>
        <p:spPr>
          <a:xfrm>
            <a:off x="2209802" y="1600200"/>
            <a:ext cx="7814733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For laser surgery topical anesthesia under occlusion for 1 hour or more before is often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Focal </a:t>
            </a:r>
            <a:r>
              <a:rPr lang="en-US" dirty="0" err="1">
                <a:latin typeface="Times" charset="0"/>
              </a:rPr>
              <a:t>hyperesthetic</a:t>
            </a:r>
            <a:r>
              <a:rPr lang="en-US" dirty="0">
                <a:latin typeface="Times" charset="0"/>
              </a:rPr>
              <a:t> areas can be injected with lidocaine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Forced chilled-air device can also make more comfortable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Some patients can be given narcotics or anxiolytics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" charset="0"/>
              </a:rPr>
              <a:t>For very large surface areas or patients who tolerate poorly, general anesthesia can be used</a:t>
            </a: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2040467" y="5943600"/>
            <a:ext cx="789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Uebelhoer</a:t>
            </a:r>
            <a:r>
              <a:rPr lang="en-US" sz="1400" b="1" dirty="0"/>
              <a:t> NS, Ross EV, Shumaker PR.  Ablative Fractional Resurfacing for the Treatment of Traumatic Scars and Contractures.  </a:t>
            </a:r>
            <a:r>
              <a:rPr lang="en-US" sz="1400" b="1" dirty="0" err="1"/>
              <a:t>Sem</a:t>
            </a:r>
            <a:r>
              <a:rPr lang="en-US" sz="1400" b="1" dirty="0"/>
              <a:t> Cut Med Surg:110-120, 2012.</a:t>
            </a:r>
          </a:p>
        </p:txBody>
      </p:sp>
    </p:spTree>
    <p:extLst>
      <p:ext uri="{BB962C8B-B14F-4D97-AF65-F5344CB8AC3E}">
        <p14:creationId xmlns:p14="http://schemas.microsoft.com/office/powerpoint/2010/main" val="288727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FDD3-96B8-C042-98C3-D9C791EE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19200"/>
            <a:ext cx="8991601" cy="1143000"/>
          </a:xfrm>
        </p:spPr>
        <p:txBody>
          <a:bodyPr/>
          <a:lstStyle/>
          <a:p>
            <a:r>
              <a:rPr lang="en-US" dirty="0"/>
              <a:t>Fractional Carbon Dioxide Laser Resurfacing in</a:t>
            </a:r>
            <a:br>
              <a:rPr lang="en-US" dirty="0"/>
            </a:br>
            <a:r>
              <a:rPr lang="en-US" dirty="0"/>
              <a:t>Combination With Potent Topical Corticosteroids for</a:t>
            </a:r>
            <a:br>
              <a:rPr lang="en-US" dirty="0"/>
            </a:br>
            <a:r>
              <a:rPr lang="en-US" dirty="0"/>
              <a:t>Hypertrophic Burn Scars in the Pediatric Age Group: </a:t>
            </a:r>
            <a:br>
              <a:rPr lang="en-US" dirty="0"/>
            </a:br>
            <a:r>
              <a:rPr lang="en-US" dirty="0"/>
              <a:t>An Open Label Study</a:t>
            </a:r>
            <a:br>
              <a:rPr lang="en-US" dirty="0"/>
            </a:br>
            <a:r>
              <a:rPr lang="en-US" dirty="0"/>
              <a:t>Imran Majid, MD and </a:t>
            </a:r>
            <a:r>
              <a:rPr lang="en-US" dirty="0" err="1"/>
              <a:t>Saher</a:t>
            </a:r>
            <a:r>
              <a:rPr lang="en-US" dirty="0"/>
              <a:t> Imran, DPD*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6D935-617B-D344-A6F0-2F12DC0BA73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64268" y="2209800"/>
            <a:ext cx="8017932" cy="76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of all ages can be treated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study 5-12 years of age but younger can be treated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322E9-AE5F-BF45-B75D-4AA0109FDFC2}"/>
              </a:ext>
            </a:extLst>
          </p:cNvPr>
          <p:cNvSpPr txBox="1"/>
          <p:nvPr/>
        </p:nvSpPr>
        <p:spPr>
          <a:xfrm>
            <a:off x="2819400" y="6477001"/>
            <a:ext cx="42489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J Dermatologic Surgery; 2018; 1102-1108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C9870-B154-1116-7497-9CF9D3E3B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Multiple Devices Can be Used in the Same Session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8458200" cy="41148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Hyperpigmented (dark) scars</a:t>
            </a:r>
          </a:p>
          <a:p>
            <a:pPr lvl="1"/>
            <a:r>
              <a:rPr lang="en-US" dirty="0">
                <a:latin typeface="Times" charset="0"/>
              </a:rPr>
              <a:t>Q-switched lasers</a:t>
            </a:r>
          </a:p>
          <a:p>
            <a:pPr lvl="1"/>
            <a:r>
              <a:rPr lang="en-US" dirty="0">
                <a:latin typeface="Times" charset="0"/>
              </a:rPr>
              <a:t>1927 nm NAFR</a:t>
            </a:r>
          </a:p>
          <a:p>
            <a:pPr lvl="1">
              <a:buFontTx/>
              <a:buNone/>
            </a:pPr>
            <a:endParaRPr lang="en-US" dirty="0">
              <a:latin typeface="Times" charset="0"/>
            </a:endParaRPr>
          </a:p>
          <a:p>
            <a:r>
              <a:rPr lang="en-US" dirty="0">
                <a:latin typeface="Times" charset="0"/>
              </a:rPr>
              <a:t>Hypertrophic (raised) scars</a:t>
            </a:r>
          </a:p>
          <a:p>
            <a:pPr lvl="1"/>
            <a:r>
              <a:rPr lang="en-US" dirty="0">
                <a:latin typeface="Times" charset="0"/>
              </a:rPr>
              <a:t>AFR + steroid</a:t>
            </a:r>
          </a:p>
          <a:p>
            <a:pPr lvl="1"/>
            <a:r>
              <a:rPr lang="en-US" dirty="0">
                <a:latin typeface="Times" charset="0"/>
              </a:rPr>
              <a:t>Choose depth based on scar thickness approximately</a:t>
            </a:r>
          </a:p>
          <a:p>
            <a:pPr lvl="1"/>
            <a:r>
              <a:rPr lang="en-US" dirty="0">
                <a:latin typeface="Times" charset="0"/>
              </a:rPr>
              <a:t>Low density</a:t>
            </a:r>
          </a:p>
          <a:p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21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D6C9-E951-69F4-23D0-448E0E0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Laser therapy of traumatic and surgical scars and an algorithm for their treatment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DABB9A-DB73-44D9-54FD-A698597FD5E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82" y="1981200"/>
            <a:ext cx="8609437" cy="24175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67EB7-AF65-2261-708E-1C6E02714F37}"/>
              </a:ext>
            </a:extLst>
          </p:cNvPr>
          <p:cNvSpPr txBox="1"/>
          <p:nvPr/>
        </p:nvSpPr>
        <p:spPr>
          <a:xfrm>
            <a:off x="2362201" y="4800600"/>
            <a:ext cx="6291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>
                <a:latin typeface="Calibri" pitchFamily="34" charset="0"/>
                <a:cs typeface="Calibri" pitchFamily="34" charset="0"/>
              </a:rPr>
              <a:t>Kauvar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ANB et al.  Laser therapy of traumatic and surgical scars and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An algorithm for their treatment.  LSM 2020:125-136.</a:t>
            </a:r>
          </a:p>
        </p:txBody>
      </p:sp>
    </p:spTree>
    <p:extLst>
      <p:ext uri="{BB962C8B-B14F-4D97-AF65-F5344CB8AC3E}">
        <p14:creationId xmlns:p14="http://schemas.microsoft.com/office/powerpoint/2010/main" val="161190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890E-9A47-63F0-BA11-C4C88733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F02632B-B514-ADC8-3B89-F02406C11FD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10" y="838200"/>
            <a:ext cx="9171680" cy="44982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E9E0F-07BD-F6B6-0A86-8765BEBF01A9}"/>
              </a:ext>
            </a:extLst>
          </p:cNvPr>
          <p:cNvSpPr txBox="1"/>
          <p:nvPr/>
        </p:nvSpPr>
        <p:spPr>
          <a:xfrm>
            <a:off x="2362201" y="6019800"/>
            <a:ext cx="6291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>
                <a:latin typeface="Calibri" pitchFamily="34" charset="0"/>
                <a:cs typeface="Calibri" pitchFamily="34" charset="0"/>
              </a:rPr>
              <a:t>Kauvar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ANB et al.  Laser therapy of traumatic and surgical scars and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An algorithm for their treatment.  LSM 2020:125-136.</a:t>
            </a:r>
          </a:p>
        </p:txBody>
      </p:sp>
    </p:spTree>
    <p:extLst>
      <p:ext uri="{BB962C8B-B14F-4D97-AF65-F5344CB8AC3E}">
        <p14:creationId xmlns:p14="http://schemas.microsoft.com/office/powerpoint/2010/main" val="3263947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167467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</a:rPr>
              <a:t>Post-operative Care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sz="half" idx="1"/>
          </p:nvPr>
        </p:nvSpPr>
        <p:spPr>
          <a:xfrm>
            <a:off x="2209802" y="1371600"/>
            <a:ext cx="7814733" cy="41148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Pulsed dye laser: Sun protection</a:t>
            </a:r>
          </a:p>
          <a:p>
            <a:r>
              <a:rPr lang="en-US" dirty="0">
                <a:latin typeface="Times" charset="0"/>
              </a:rPr>
              <a:t>AFR and Q-switched lasers</a:t>
            </a:r>
          </a:p>
          <a:p>
            <a:pPr lvl="1"/>
            <a:r>
              <a:rPr lang="en-US" dirty="0">
                <a:latin typeface="Times" charset="0"/>
              </a:rPr>
              <a:t>Several times daily petrolatum or petrolatum based ointment and non-stick dressings as needed</a:t>
            </a:r>
          </a:p>
          <a:p>
            <a:pPr lvl="1"/>
            <a:r>
              <a:rPr lang="en-US" dirty="0">
                <a:latin typeface="Times" charset="0"/>
              </a:rPr>
              <a:t>Diluted vinegar soaks several times daily until epithelialized in 3-7 days</a:t>
            </a:r>
          </a:p>
          <a:p>
            <a:pPr lvl="1"/>
            <a:r>
              <a:rPr lang="en-US" dirty="0">
                <a:latin typeface="Times" charset="0"/>
              </a:rPr>
              <a:t>Antivirals when treating certain areas of face</a:t>
            </a:r>
          </a:p>
          <a:p>
            <a:pPr lvl="1"/>
            <a:r>
              <a:rPr lang="en-US" dirty="0">
                <a:latin typeface="Times" charset="0"/>
              </a:rPr>
              <a:t>Antibiotics in high-risk situations</a:t>
            </a:r>
          </a:p>
          <a:p>
            <a:pPr lvl="1"/>
            <a:r>
              <a:rPr lang="en-US" dirty="0">
                <a:latin typeface="Times" charset="0"/>
              </a:rPr>
              <a:t>Avoid pools or ocean until epithelialized</a:t>
            </a:r>
          </a:p>
          <a:p>
            <a:r>
              <a:rPr lang="en-US" dirty="0">
                <a:latin typeface="Times" charset="0"/>
              </a:rPr>
              <a:t>Normal activity</a:t>
            </a:r>
          </a:p>
          <a:p>
            <a:r>
              <a:rPr lang="en-US" dirty="0">
                <a:latin typeface="Times" charset="0"/>
              </a:rPr>
              <a:t>Pain medicine:  OTC products or may not need anything</a:t>
            </a: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2192868" y="6019800"/>
            <a:ext cx="687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400" b="1" dirty="0" err="1"/>
              <a:t>Uebelhoer</a:t>
            </a:r>
            <a:r>
              <a:rPr lang="en-US" sz="1400" b="1" dirty="0"/>
              <a:t> NS, Ross EV, Shumaker PR.  Ablative Fractional Resurfacing for the Treatment of Traumatic Scars and Contractures.  </a:t>
            </a:r>
            <a:r>
              <a:rPr lang="en-US" sz="1400" b="1" dirty="0" err="1"/>
              <a:t>Sem</a:t>
            </a:r>
            <a:r>
              <a:rPr lang="en-US" sz="1400" b="1" dirty="0"/>
              <a:t> Cut Med Surg:110-120, 2012.</a:t>
            </a:r>
          </a:p>
        </p:txBody>
      </p:sp>
    </p:spTree>
    <p:extLst>
      <p:ext uri="{BB962C8B-B14F-4D97-AF65-F5344CB8AC3E}">
        <p14:creationId xmlns:p14="http://schemas.microsoft.com/office/powerpoint/2010/main" val="361104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Lasers are light based devices which when used correctly can be powerful therapeutic tools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Multiple lasers can be used for treatment of scars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Lasers can provide dramatic improvement in scar mobility and appearance and are an important part of recovery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2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EDAFE92-A7BF-5F46-9DBC-87218392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083734"/>
            <a:ext cx="4042791" cy="50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Annually: ~100 million newly acquired scars</a:t>
            </a:r>
          </a:p>
          <a:p>
            <a:pPr marL="514350" lvl="2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~11 million keloid</a:t>
            </a:r>
          </a:p>
          <a:p>
            <a:pPr marL="514350" lvl="2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~4 million hypertrophic burn scars</a:t>
            </a:r>
          </a:p>
          <a:p>
            <a:pPr marL="171450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Up to 70% may occur in children</a:t>
            </a:r>
          </a:p>
          <a:p>
            <a:pPr marL="171450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b="1" dirty="0">
                <a:latin typeface="Calibri" pitchFamily="34" charset="0"/>
                <a:cs typeface="Calibri" pitchFamily="34" charset="0"/>
              </a:rPr>
              <a:t>“Survivor’s Paradox”</a:t>
            </a:r>
          </a:p>
          <a:p>
            <a:pPr marL="514350" lvl="2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Increased survival after burns and trauma means lifelong disabling/disfiguring scars</a:t>
            </a:r>
          </a:p>
          <a:p>
            <a:pPr marL="514350" lvl="2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r>
              <a:rPr lang="en-US" sz="2100" dirty="0">
                <a:latin typeface="Calibri" pitchFamily="34" charset="0"/>
                <a:cs typeface="Calibri" pitchFamily="34" charset="0"/>
              </a:rPr>
              <a:t>Physical, psychological, social, and financial sequelae</a:t>
            </a:r>
          </a:p>
          <a:p>
            <a:pPr marL="171450" lvl="1" indent="-171450">
              <a:spcBef>
                <a:spcPts val="750"/>
              </a:spcBef>
              <a:buSzPct val="70000"/>
              <a:buFont typeface="Arial"/>
              <a:buChar char="•"/>
              <a:defRPr/>
            </a:pPr>
            <a:endParaRPr lang="en-US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C2E05-9CB6-844F-8233-31F5D3B2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1463"/>
            <a:ext cx="8218488" cy="481012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Why do we treat scars?</a:t>
            </a:r>
          </a:p>
        </p:txBody>
      </p:sp>
    </p:spTree>
    <p:extLst>
      <p:ext uri="{BB962C8B-B14F-4D97-AF65-F5344CB8AC3E}">
        <p14:creationId xmlns:p14="http://schemas.microsoft.com/office/powerpoint/2010/main" val="12521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Questions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Acknowledgements</a:t>
            </a:r>
          </a:p>
          <a:p>
            <a:r>
              <a:rPr lang="en-US" sz="1800" b="1" dirty="0"/>
              <a:t>Colleagues: </a:t>
            </a:r>
            <a:r>
              <a:rPr lang="en-US" sz="1800" dirty="0"/>
              <a:t>Andrew Krakowski</a:t>
            </a:r>
            <a:r>
              <a:rPr lang="en-US" sz="1800" b="1" dirty="0"/>
              <a:t>, </a:t>
            </a:r>
            <a:r>
              <a:rPr lang="en-US" sz="1800" dirty="0"/>
              <a:t>R. </a:t>
            </a:r>
            <a:r>
              <a:rPr lang="en-US" sz="1800" dirty="0" err="1"/>
              <a:t>Rox</a:t>
            </a:r>
            <a:r>
              <a:rPr lang="en-US" sz="1800" dirty="0"/>
              <a:t> Andersen, Dieter </a:t>
            </a:r>
            <a:r>
              <a:rPr lang="en-US" sz="1800" dirty="0" err="1"/>
              <a:t>Manstein</a:t>
            </a:r>
            <a:r>
              <a:rPr lang="en-US" sz="1800" dirty="0"/>
              <a:t>, Jill Waibel, Christopher Zachary</a:t>
            </a:r>
          </a:p>
          <a:p>
            <a:r>
              <a:rPr lang="en-US" sz="1800" b="1" dirty="0"/>
              <a:t>Funding Sources: </a:t>
            </a:r>
            <a:r>
              <a:rPr lang="en-US" sz="1800" dirty="0" err="1"/>
              <a:t>Sturge</a:t>
            </a:r>
            <a:r>
              <a:rPr lang="en-US" sz="1800" dirty="0"/>
              <a:t> Weber Foundation; American Society for Laser Medicine and Surgery; National Institutes of Health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1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EA4127-E1FA-C94C-91E2-FE21A84D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scar pathologic?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6E3C-9530-5947-B6F5-2D59BF3679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Department Name | Month X, 201X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6EE4C0-1276-8049-A201-4B46272921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81200" y="1083734"/>
            <a:ext cx="4114800" cy="501703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Many scars itch, hurt, stay red,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Contracture scars, especially over joints, may limit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Scars can contribute to chronic wounds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Psycho-social discord: under-appreciated,</a:t>
            </a:r>
            <a:br>
              <a:rPr lang="en-US" sz="2400" b="1" dirty="0"/>
            </a:br>
            <a:r>
              <a:rPr lang="en-US" sz="2400" b="1" dirty="0"/>
              <a:t>under-reported, under-acknowledged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30DE9-AF2F-82A1-EE3E-2E2B39BF09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endParaRPr lang="en-US" sz="1400" dirty="0">
              <a:solidFill>
                <a:srgbClr val="000066"/>
              </a:solidFill>
            </a:endParaRPr>
          </a:p>
          <a:p>
            <a:pPr algn="r"/>
            <a:endParaRPr lang="en-US" sz="1400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533" y="2133600"/>
            <a:ext cx="4470400" cy="2667000"/>
          </a:xfrm>
        </p:spPr>
        <p:txBody>
          <a:bodyPr/>
          <a:lstStyle/>
          <a:p>
            <a:pPr algn="l" eaLnBrk="1" hangingPunct="1"/>
            <a:r>
              <a:rPr lang="en-US" sz="4400" dirty="0">
                <a:solidFill>
                  <a:srgbClr val="FF0000"/>
                </a:solidFill>
                <a:latin typeface="Times" charset="0"/>
              </a:rPr>
              <a:t>L</a:t>
            </a:r>
            <a:r>
              <a:rPr lang="en-US" sz="4400" dirty="0">
                <a:latin typeface="Times" charset="0"/>
              </a:rPr>
              <a:t>ight</a:t>
            </a:r>
            <a:br>
              <a:rPr lang="en-US" sz="4400" dirty="0">
                <a:latin typeface="Times" charset="0"/>
              </a:rPr>
            </a:br>
            <a:br>
              <a:rPr lang="en-US" sz="4400" dirty="0">
                <a:latin typeface="Times" charset="0"/>
              </a:rPr>
            </a:br>
            <a:r>
              <a:rPr lang="en-US" sz="4400" dirty="0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US" sz="4400" dirty="0">
                <a:latin typeface="Times" charset="0"/>
              </a:rPr>
              <a:t>mplification by </a:t>
            </a:r>
            <a:br>
              <a:rPr lang="en-US" sz="4400" dirty="0">
                <a:latin typeface="Times" charset="0"/>
              </a:rPr>
            </a:br>
            <a:br>
              <a:rPr lang="en-US" sz="4400" dirty="0">
                <a:latin typeface="Times" charset="0"/>
              </a:rPr>
            </a:br>
            <a:r>
              <a:rPr lang="en-US" sz="4400" dirty="0">
                <a:solidFill>
                  <a:srgbClr val="FF0000"/>
                </a:solidFill>
                <a:latin typeface="Times" charset="0"/>
              </a:rPr>
              <a:t>S</a:t>
            </a:r>
            <a:r>
              <a:rPr lang="en-US" sz="4400" dirty="0">
                <a:latin typeface="Times" charset="0"/>
              </a:rPr>
              <a:t>timulated</a:t>
            </a:r>
            <a:br>
              <a:rPr lang="en-US" sz="4400" dirty="0">
                <a:latin typeface="Times" charset="0"/>
              </a:rPr>
            </a:br>
            <a:br>
              <a:rPr lang="en-US" sz="4400" dirty="0">
                <a:latin typeface="Times" charset="0"/>
              </a:rPr>
            </a:br>
            <a:r>
              <a:rPr lang="en-US" sz="4400" dirty="0">
                <a:solidFill>
                  <a:srgbClr val="FF0000"/>
                </a:solidFill>
                <a:latin typeface="Times" charset="0"/>
              </a:rPr>
              <a:t>E</a:t>
            </a:r>
            <a:r>
              <a:rPr lang="en-US" sz="4400" dirty="0">
                <a:latin typeface="Times" charset="0"/>
              </a:rPr>
              <a:t>mission of </a:t>
            </a:r>
            <a:br>
              <a:rPr lang="en-US" sz="4400" dirty="0">
                <a:latin typeface="Times" charset="0"/>
              </a:rPr>
            </a:br>
            <a:br>
              <a:rPr lang="en-US" sz="4400" dirty="0">
                <a:latin typeface="Times" charset="0"/>
              </a:rPr>
            </a:br>
            <a:r>
              <a:rPr lang="en-US" sz="4400" dirty="0">
                <a:solidFill>
                  <a:srgbClr val="FF0000"/>
                </a:solidFill>
                <a:latin typeface="Times" charset="0"/>
              </a:rPr>
              <a:t>R</a:t>
            </a:r>
            <a:r>
              <a:rPr lang="en-US" sz="4400" dirty="0">
                <a:latin typeface="Times" charset="0"/>
              </a:rPr>
              <a:t>adiation</a:t>
            </a:r>
          </a:p>
        </p:txBody>
      </p:sp>
    </p:spTree>
    <p:extLst>
      <p:ext uri="{BB962C8B-B14F-4D97-AF65-F5344CB8AC3E}">
        <p14:creationId xmlns:p14="http://schemas.microsoft.com/office/powerpoint/2010/main" val="5679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458200" cy="1143000"/>
          </a:xfrm>
        </p:spPr>
        <p:txBody>
          <a:bodyPr/>
          <a:lstStyle/>
          <a:p>
            <a:r>
              <a:rPr lang="en-US" sz="3200">
                <a:solidFill>
                  <a:srgbClr val="000099"/>
                </a:solidFill>
                <a:latin typeface="Times" charset="0"/>
              </a:rPr>
              <a:t>Theory of Selective Photothermolysis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75467" y="14478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" charset="0"/>
              </a:rPr>
              <a:t>Laser energy preferentially absorbed by one structure in tissue</a:t>
            </a:r>
          </a:p>
          <a:p>
            <a:pPr lvl="1"/>
            <a:r>
              <a:rPr lang="en-US" b="1" dirty="0">
                <a:latin typeface="Times" charset="0"/>
              </a:rPr>
              <a:t>Melanin</a:t>
            </a:r>
            <a:r>
              <a:rPr lang="en-US" dirty="0">
                <a:latin typeface="Times" charset="0"/>
              </a:rPr>
              <a:t>, </a:t>
            </a:r>
            <a:r>
              <a:rPr lang="en-US" i="1" u="sng" dirty="0">
                <a:solidFill>
                  <a:schemeClr val="accent6"/>
                </a:solidFill>
                <a:latin typeface="Times" charset="0"/>
              </a:rPr>
              <a:t>tissue water</a:t>
            </a:r>
            <a:r>
              <a:rPr lang="en-US" dirty="0">
                <a:latin typeface="Times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" charset="0"/>
              </a:rPr>
              <a:t>blood</a:t>
            </a:r>
            <a:r>
              <a:rPr lang="en-US" dirty="0">
                <a:latin typeface="Times" charset="0"/>
              </a:rPr>
              <a:t>, tattoo ink, </a:t>
            </a:r>
            <a:r>
              <a:rPr lang="en-US" dirty="0" err="1">
                <a:latin typeface="Times" charset="0"/>
              </a:rPr>
              <a:t>etc</a:t>
            </a:r>
            <a:endParaRPr lang="en-US" dirty="0">
              <a:latin typeface="Times" charset="0"/>
            </a:endParaRPr>
          </a:p>
          <a:p>
            <a:r>
              <a:rPr lang="en-US" dirty="0">
                <a:latin typeface="Times" charset="0"/>
              </a:rPr>
              <a:t>Surrounding tissue has low absorption</a:t>
            </a:r>
          </a:p>
          <a:p>
            <a:r>
              <a:rPr lang="en-US" dirty="0">
                <a:latin typeface="Times" charset="0"/>
              </a:rPr>
              <a:t>Selective heating/destruction of tissue</a:t>
            </a:r>
          </a:p>
          <a:p>
            <a:r>
              <a:rPr lang="en-US" dirty="0">
                <a:latin typeface="Times" charset="0"/>
              </a:rPr>
              <a:t>If settings set correctly including:</a:t>
            </a:r>
          </a:p>
          <a:p>
            <a:r>
              <a:rPr lang="en-US" dirty="0">
                <a:latin typeface="Times" charset="0"/>
              </a:rPr>
              <a:t>	wavelength</a:t>
            </a:r>
          </a:p>
          <a:p>
            <a:r>
              <a:rPr lang="en-US" dirty="0">
                <a:latin typeface="Times" charset="0"/>
              </a:rPr>
              <a:t>	pulse duration</a:t>
            </a:r>
          </a:p>
          <a:p>
            <a:r>
              <a:rPr lang="en-US" dirty="0">
                <a:latin typeface="Times" charset="0"/>
              </a:rPr>
              <a:t>	energy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600201" y="6117848"/>
            <a:ext cx="71627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i="1" dirty="0">
                <a:solidFill>
                  <a:srgbClr val="000099"/>
                </a:solidFill>
              </a:rPr>
              <a:t>Anderson R, Parrish J, Science 1983; 220:524-527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4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507E-9F8E-244E-A381-616496302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C75EF-23DB-2B41-9A87-3AA8716A94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81202" y="838201"/>
            <a:ext cx="8218487" cy="1066800"/>
          </a:xfrm>
        </p:spPr>
        <p:txBody>
          <a:bodyPr/>
          <a:lstStyle/>
          <a:p>
            <a:endParaRPr lang="en-US" dirty="0"/>
          </a:p>
          <a:p>
            <a:r>
              <a:rPr lang="en-US" sz="3600" b="1" dirty="0">
                <a:solidFill>
                  <a:srgbClr val="0073CF"/>
                </a:solidFill>
              </a:rPr>
              <a:t>Lasers Used for Scar Treatment</a:t>
            </a:r>
          </a:p>
          <a:p>
            <a:endParaRPr lang="en-US" sz="3600" b="1" dirty="0">
              <a:solidFill>
                <a:srgbClr val="0073CF"/>
              </a:solidFill>
            </a:endParaRPr>
          </a:p>
          <a:p>
            <a:endParaRPr lang="en-US" sz="3600" b="1" dirty="0">
              <a:solidFill>
                <a:srgbClr val="0073CF"/>
              </a:solidFill>
            </a:endParaRPr>
          </a:p>
          <a:p>
            <a:endParaRPr lang="en-US" sz="3600" b="1" dirty="0">
              <a:solidFill>
                <a:srgbClr val="0073CF"/>
              </a:solidFill>
            </a:endParaRPr>
          </a:p>
          <a:p>
            <a:endParaRPr lang="en-US" sz="3600" b="1" dirty="0">
              <a:solidFill>
                <a:srgbClr val="0073CF"/>
              </a:solidFill>
            </a:endParaRPr>
          </a:p>
          <a:p>
            <a:endParaRPr lang="en-US" sz="3600" b="1" dirty="0">
              <a:solidFill>
                <a:srgbClr val="0073CF"/>
              </a:solidFill>
            </a:endParaRPr>
          </a:p>
          <a:p>
            <a:endParaRPr lang="en-US" sz="3600" b="1" dirty="0">
              <a:solidFill>
                <a:srgbClr val="0073C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AE277-5B30-9C4C-B457-77117F5F012C}"/>
              </a:ext>
            </a:extLst>
          </p:cNvPr>
          <p:cNvSpPr txBox="1"/>
          <p:nvPr/>
        </p:nvSpPr>
        <p:spPr>
          <a:xfrm>
            <a:off x="2971800" y="2286000"/>
            <a:ext cx="488993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Pulsed dye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Non-ablative fractional resurfacing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Ablative fractional resurfacing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Q-switched lasers</a:t>
            </a:r>
          </a:p>
        </p:txBody>
      </p:sp>
    </p:spTree>
    <p:extLst>
      <p:ext uri="{BB962C8B-B14F-4D97-AF65-F5344CB8AC3E}">
        <p14:creationId xmlns:p14="http://schemas.microsoft.com/office/powerpoint/2010/main" val="75245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794000" y="-3810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</a:rPr>
              <a:t>Treatment of redness in scars</a:t>
            </a:r>
            <a:br>
              <a:rPr lang="en-US" dirty="0">
                <a:latin typeface="Times" charset="0"/>
              </a:rPr>
            </a:br>
            <a:r>
              <a:rPr lang="en-US" dirty="0">
                <a:latin typeface="Times" charset="0"/>
              </a:rPr>
              <a:t>Pulsed dye laser/Intense Pulse Light/Long Pulsed 532 nm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1557867" y="1981200"/>
            <a:ext cx="40640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" charset="0"/>
              </a:rPr>
              <a:t>Large spot sizes 10-12 mm</a:t>
            </a:r>
          </a:p>
          <a:p>
            <a:r>
              <a:rPr lang="en-US" dirty="0">
                <a:latin typeface="Times" charset="0"/>
              </a:rPr>
              <a:t>Low energies</a:t>
            </a:r>
          </a:p>
        </p:txBody>
      </p:sp>
    </p:spTree>
    <p:extLst>
      <p:ext uri="{BB962C8B-B14F-4D97-AF65-F5344CB8AC3E}">
        <p14:creationId xmlns:p14="http://schemas.microsoft.com/office/powerpoint/2010/main" val="362574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4"/>
          <p:cNvSpPr txBox="1">
            <a:spLocks noChangeArrowheads="1"/>
          </p:cNvSpPr>
          <p:nvPr/>
        </p:nvSpPr>
        <p:spPr bwMode="auto">
          <a:xfrm>
            <a:off x="2032001" y="2057401"/>
            <a:ext cx="2598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3200">
                <a:latin typeface="Garamond" charset="0"/>
              </a:rPr>
              <a:t>Ablative</a:t>
            </a:r>
          </a:p>
          <a:p>
            <a:pPr algn="l"/>
            <a:r>
              <a:rPr lang="en-US">
                <a:latin typeface="Garamond" charset="0"/>
              </a:rPr>
              <a:t>Vaporize whole area</a:t>
            </a:r>
          </a:p>
        </p:txBody>
      </p:sp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4876801" y="2079626"/>
            <a:ext cx="26053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3200">
                <a:latin typeface="Garamond" charset="0"/>
              </a:rPr>
              <a:t>Non-ablative</a:t>
            </a:r>
          </a:p>
          <a:p>
            <a:pPr algn="l"/>
            <a:r>
              <a:rPr lang="en-US" sz="2000">
                <a:latin typeface="Garamond" charset="0"/>
              </a:rPr>
              <a:t>Heat but don’t vaporize 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7772400" y="2079248"/>
            <a:ext cx="24929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solidFill>
                  <a:srgbClr val="FF0000"/>
                </a:solidFill>
                <a:latin typeface="Garamond" charset="0"/>
              </a:rPr>
              <a:t>Fractional 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Garamond" charset="0"/>
              </a:rPr>
              <a:t>Ablative or </a:t>
            </a:r>
            <a:r>
              <a:rPr lang="en-US" sz="2000" dirty="0" err="1">
                <a:solidFill>
                  <a:srgbClr val="FF0000"/>
                </a:solidFill>
                <a:latin typeface="Garamond" charset="0"/>
              </a:rPr>
              <a:t>nonablative</a:t>
            </a:r>
            <a:endParaRPr lang="en-US" sz="2000" dirty="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7375878" y="4773614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endParaRPr lang="en-US" sz="1800">
              <a:latin typeface="Garamond" charset="0"/>
            </a:endParaRP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5410202" y="5181601"/>
            <a:ext cx="50175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US" sz="1600">
                <a:latin typeface="Garamond" charset="0"/>
              </a:rPr>
              <a:t>Manstein D, Herron GS, Sink RK, Tanner H, Anderson RR. </a:t>
            </a:r>
          </a:p>
          <a:p>
            <a:pPr algn="l"/>
            <a:r>
              <a:rPr lang="en-US" sz="1600" b="1">
                <a:latin typeface="Garamond" charset="0"/>
              </a:rPr>
              <a:t>Fractional photothermolysis</a:t>
            </a:r>
            <a:r>
              <a:rPr lang="en-US" sz="1600">
                <a:latin typeface="Garamond" charset="0"/>
              </a:rPr>
              <a:t>: a new concept for cutaneous </a:t>
            </a:r>
          </a:p>
          <a:p>
            <a:pPr algn="l"/>
            <a:r>
              <a:rPr lang="en-US" sz="1600">
                <a:latin typeface="Garamond" charset="0"/>
              </a:rPr>
              <a:t>remodeling using microscopic patterns of thermal injury.</a:t>
            </a:r>
            <a:br>
              <a:rPr lang="en-US" sz="1600">
                <a:latin typeface="Garamond" charset="0"/>
              </a:rPr>
            </a:br>
            <a:r>
              <a:rPr lang="en-US" sz="1600">
                <a:latin typeface="Garamond" charset="0"/>
              </a:rPr>
              <a:t>Lasers Surg Med. 2004;34(5):426-38.</a:t>
            </a: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1752600" y="228600"/>
            <a:ext cx="8763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  <a:latin typeface="Garamond" charset="0"/>
              </a:rPr>
              <a:t>Ablative and Non-ablative Fractional Resurfacing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Garamond" charset="0"/>
              </a:rPr>
              <a:t>Cause collagen remodeling 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Garamond" charset="0"/>
              </a:rPr>
              <a:t>(wound healing) by thermal damage</a:t>
            </a:r>
          </a:p>
        </p:txBody>
      </p:sp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2370668" y="3302001"/>
            <a:ext cx="1288345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5215468" y="3302001"/>
            <a:ext cx="1288345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7" name="TextBox 10"/>
          <p:cNvSpPr txBox="1">
            <a:spLocks noChangeArrowheads="1"/>
          </p:cNvSpPr>
          <p:nvPr/>
        </p:nvSpPr>
        <p:spPr bwMode="auto">
          <a:xfrm>
            <a:off x="8329790" y="3276601"/>
            <a:ext cx="1288344" cy="461665"/>
          </a:xfrm>
          <a:prstGeom prst="rect">
            <a:avLst/>
          </a:prstGeom>
          <a:pattFill prst="pct5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urnsympuci2017">
  <a:themeElements>
    <a:clrScheme name="UCIH">
      <a:dk1>
        <a:srgbClr val="000000"/>
      </a:dk1>
      <a:lt1>
        <a:srgbClr val="FFFFFF"/>
      </a:lt1>
      <a:dk2>
        <a:srgbClr val="002244"/>
      </a:dk2>
      <a:lt2>
        <a:srgbClr val="FFB612"/>
      </a:lt2>
      <a:accent1>
        <a:srgbClr val="981E32"/>
      </a:accent1>
      <a:accent2>
        <a:srgbClr val="631D76"/>
      </a:accent2>
      <a:accent3>
        <a:srgbClr val="7AB800"/>
      </a:accent3>
      <a:accent4>
        <a:srgbClr val="DF7A00"/>
      </a:accent4>
      <a:accent5>
        <a:srgbClr val="FECB00"/>
      </a:accent5>
      <a:accent6>
        <a:srgbClr val="0073CF"/>
      </a:accent6>
      <a:hlink>
        <a:srgbClr val="00B0CA"/>
      </a:hlink>
      <a:folHlink>
        <a:srgbClr val="AA272F"/>
      </a:folHlink>
    </a:clrScheme>
    <a:fontScheme name="UCI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t" anchorCtr="0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vider Slides">
  <a:themeElements>
    <a:clrScheme name="UCIH">
      <a:dk1>
        <a:srgbClr val="000000"/>
      </a:dk1>
      <a:lt1>
        <a:srgbClr val="FFFFFF"/>
      </a:lt1>
      <a:dk2>
        <a:srgbClr val="002244"/>
      </a:dk2>
      <a:lt2>
        <a:srgbClr val="FFB612"/>
      </a:lt2>
      <a:accent1>
        <a:srgbClr val="981E32"/>
      </a:accent1>
      <a:accent2>
        <a:srgbClr val="631D76"/>
      </a:accent2>
      <a:accent3>
        <a:srgbClr val="7AB800"/>
      </a:accent3>
      <a:accent4>
        <a:srgbClr val="DF7A00"/>
      </a:accent4>
      <a:accent5>
        <a:srgbClr val="FECB00"/>
      </a:accent5>
      <a:accent6>
        <a:srgbClr val="0073CF"/>
      </a:accent6>
      <a:hlink>
        <a:srgbClr val="00B0CA"/>
      </a:hlink>
      <a:folHlink>
        <a:srgbClr val="AA272F"/>
      </a:folHlink>
    </a:clrScheme>
    <a:fontScheme name="UCI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t" anchorCtr="0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lternative Cover Slides">
  <a:themeElements>
    <a:clrScheme name="UCIH">
      <a:dk1>
        <a:srgbClr val="000000"/>
      </a:dk1>
      <a:lt1>
        <a:srgbClr val="FFFFFF"/>
      </a:lt1>
      <a:dk2>
        <a:srgbClr val="002244"/>
      </a:dk2>
      <a:lt2>
        <a:srgbClr val="FFB612"/>
      </a:lt2>
      <a:accent1>
        <a:srgbClr val="981E32"/>
      </a:accent1>
      <a:accent2>
        <a:srgbClr val="631D76"/>
      </a:accent2>
      <a:accent3>
        <a:srgbClr val="7AB800"/>
      </a:accent3>
      <a:accent4>
        <a:srgbClr val="DF7A00"/>
      </a:accent4>
      <a:accent5>
        <a:srgbClr val="FECB00"/>
      </a:accent5>
      <a:accent6>
        <a:srgbClr val="0073CF"/>
      </a:accent6>
      <a:hlink>
        <a:srgbClr val="00B0CA"/>
      </a:hlink>
      <a:folHlink>
        <a:srgbClr val="AA272F"/>
      </a:folHlink>
    </a:clrScheme>
    <a:fontScheme name="UCI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t" anchorCtr="0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ic Template">
  <a:themeElements>
    <a:clrScheme name="UCIH">
      <a:dk1>
        <a:srgbClr val="000000"/>
      </a:dk1>
      <a:lt1>
        <a:srgbClr val="FFFFFF"/>
      </a:lt1>
      <a:dk2>
        <a:srgbClr val="002244"/>
      </a:dk2>
      <a:lt2>
        <a:srgbClr val="FFB612"/>
      </a:lt2>
      <a:accent1>
        <a:srgbClr val="981E32"/>
      </a:accent1>
      <a:accent2>
        <a:srgbClr val="631D76"/>
      </a:accent2>
      <a:accent3>
        <a:srgbClr val="7AB800"/>
      </a:accent3>
      <a:accent4>
        <a:srgbClr val="DF7A00"/>
      </a:accent4>
      <a:accent5>
        <a:srgbClr val="FECB00"/>
      </a:accent5>
      <a:accent6>
        <a:srgbClr val="0073CF"/>
      </a:accent6>
      <a:hlink>
        <a:srgbClr val="00B0CA"/>
      </a:hlink>
      <a:folHlink>
        <a:srgbClr val="AA272F"/>
      </a:folHlink>
    </a:clrScheme>
    <a:fontScheme name="UCI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t" anchorCtr="0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1537</Words>
  <Application>Microsoft Macintosh PowerPoint</Application>
  <PresentationFormat>Widescreen</PresentationFormat>
  <Paragraphs>179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Garamond</vt:lpstr>
      <vt:lpstr>Times</vt:lpstr>
      <vt:lpstr>Times New Roman</vt:lpstr>
      <vt:lpstr>Burnsympuci2017</vt:lpstr>
      <vt:lpstr>Divider Slides</vt:lpstr>
      <vt:lpstr>Alternative Cover Slides</vt:lpstr>
      <vt:lpstr>Academic Template</vt:lpstr>
      <vt:lpstr>Laser Treatment of Scars</vt:lpstr>
      <vt:lpstr>Overview</vt:lpstr>
      <vt:lpstr>Why do we treat scars?</vt:lpstr>
      <vt:lpstr>When is a scar pathologic?</vt:lpstr>
      <vt:lpstr>Light  Amplification by   Stimulated  Emission of   Radiation</vt:lpstr>
      <vt:lpstr>Theory of Selective Photothermolysis</vt:lpstr>
      <vt:lpstr>PowerPoint Presentation</vt:lpstr>
      <vt:lpstr>Treatment of redness in scars Pulsed dye laser/Intense Pulse Light/Long Pulsed 532 nm</vt:lpstr>
      <vt:lpstr>PowerPoint Presentation</vt:lpstr>
      <vt:lpstr>Nonablative  Fractional Resurfacing (NAFR)</vt:lpstr>
      <vt:lpstr>1550 nm NAFR</vt:lpstr>
      <vt:lpstr>Ablative Fractional resurfacing for  Scars and Wound Healing</vt:lpstr>
      <vt:lpstr>Turf Analogy</vt:lpstr>
      <vt:lpstr>Ablative Fractional resurfacing for  Scars and Wound Healing</vt:lpstr>
      <vt:lpstr>Ablative Fractional Resurfacing (AFR):   Erbium:  Yttrium Aluminum Garnet (Er:YAG) Carbon Dioxide (C02)</vt:lpstr>
      <vt:lpstr>General Concepts for Scar Remodeling Treatments (AFR)</vt:lpstr>
      <vt:lpstr>PowerPoint Presentation</vt:lpstr>
      <vt:lpstr>Treatment of Traumatic Tattoos/Implanted material Q-switched 1064 nm</vt:lpstr>
      <vt:lpstr>Non-laser Devices</vt:lpstr>
      <vt:lpstr>A Comparative Study of the Efficacy of Fraction CO2 laser versus Microneedling Fractional Radiofrequency in the Management of Atrophic Acne Scars Among Iraqi Patients</vt:lpstr>
      <vt:lpstr>PowerPoint Presentation</vt:lpstr>
      <vt:lpstr>Import Discussion Points for Consultation</vt:lpstr>
      <vt:lpstr>Anesthesia</vt:lpstr>
      <vt:lpstr>Fractional Carbon Dioxide Laser Resurfacing in Combination With Potent Topical Corticosteroids for Hypertrophic Burn Scars in the Pediatric Age Group:  An Open Label Study Imran Majid, MD and Saher Imran, DPD*  </vt:lpstr>
      <vt:lpstr>Multiple Devices Can be Used in the Same Session</vt:lpstr>
      <vt:lpstr>Laser therapy of traumatic and surgical scars and an algorithm for their treatment</vt:lpstr>
      <vt:lpstr>PowerPoint Presentation</vt:lpstr>
      <vt:lpstr>Post-operative Care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Treatment of Scars</dc:title>
  <dc:creator>Christopher Kelly</dc:creator>
  <cp:lastModifiedBy>Kelly, Kristen</cp:lastModifiedBy>
  <cp:revision>14</cp:revision>
  <dcterms:created xsi:type="dcterms:W3CDTF">2020-09-26T14:47:51Z</dcterms:created>
  <dcterms:modified xsi:type="dcterms:W3CDTF">2022-09-01T20:23:38Z</dcterms:modified>
</cp:coreProperties>
</file>